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1" r:id="rId2"/>
    <p:sldId id="279" r:id="rId3"/>
    <p:sldId id="280" r:id="rId4"/>
    <p:sldId id="294" r:id="rId5"/>
    <p:sldId id="292" r:id="rId6"/>
    <p:sldId id="295" r:id="rId7"/>
    <p:sldId id="281" r:id="rId8"/>
    <p:sldId id="285" r:id="rId9"/>
    <p:sldId id="293" r:id="rId10"/>
    <p:sldId id="286" r:id="rId11"/>
    <p:sldId id="296" r:id="rId12"/>
    <p:sldId id="297" r:id="rId13"/>
    <p:sldId id="273" r:id="rId14"/>
    <p:sldId id="274" r:id="rId15"/>
    <p:sldId id="272" r:id="rId16"/>
    <p:sldId id="276" r:id="rId17"/>
    <p:sldId id="275" r:id="rId18"/>
    <p:sldId id="291" r:id="rId19"/>
    <p:sldId id="277" r:id="rId20"/>
    <p:sldId id="278" r:id="rId2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FF9900"/>
    <a:srgbClr val="6699FF"/>
    <a:srgbClr val="99CC00"/>
    <a:srgbClr val="CCFFCC"/>
    <a:srgbClr val="6600CC"/>
    <a:srgbClr val="FCEFBA"/>
    <a:srgbClr val="FFE4C9"/>
    <a:srgbClr val="000000"/>
    <a:srgbClr val="FFFF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2" d="100"/>
          <a:sy n="82" d="100"/>
        </p:scale>
        <p:origin x="-152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DC682F70-319B-41C3-AB81-5DDDD2A3C2E4}"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DFDE51-401E-4FE9-AC0E-4093546B9925}"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DE8FD1-7521-4F55-9EA8-EA3BDB702D7F}"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3A3E0FCF-1506-47CD-B3E9-66B48ECF40DB}"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ED27F750-D3BC-4C62-B1CD-F3A8D7975CCB}"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p:cover dir="u"/>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2237F76A-7E1D-4B25-BDAD-07688DEF29C4}"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4B3469DE-43A4-4316-8897-7A0F04A2861E}"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transition>
    <p:cover dir="u"/>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C3C99-8128-4E81-B4C2-9237C71DE4AA}"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AF579F-B5D1-498D-8FE5-E270ECDCC171}"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6973EF-2E56-45A7-B69A-F8F2423E37CE}"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0E55AB83-E99D-421C-AB15-1CDBB2419291}"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transition>
    <p:cover dir="u"/>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1D002F10-957A-4CCA-B031-DB18AEB0325D}"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cover dir="u"/>
  </p:transition>
  <p:timing>
    <p:tnLst>
      <p:par>
        <p:cTn id="1" dur="indefinite" restart="never" nodeType="tmRoot"/>
      </p:par>
    </p:tnLst>
  </p:timing>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10.gif"/><Relationship Id="rId1" Type="http://schemas.openxmlformats.org/officeDocument/2006/relationships/slideLayout" Target="../slideLayouts/slideLayout2.xml"/><Relationship Id="rId4" Type="http://schemas.openxmlformats.org/officeDocument/2006/relationships/image" Target="../media/image12.gif"/></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0" y="0"/>
            <a:ext cx="9144000" cy="487680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C:\Users\user\Desktop\Bitmap in Cover 7,8,9.cdr.jpg"/>
          <p:cNvPicPr>
            <a:picLocks noChangeAspect="1" noChangeArrowheads="1"/>
          </p:cNvPicPr>
          <p:nvPr/>
        </p:nvPicPr>
        <p:blipFill>
          <a:blip r:embed="rId2" cstate="print"/>
          <a:srcRect t="10000"/>
          <a:stretch>
            <a:fillRect/>
          </a:stretch>
        </p:blipFill>
        <p:spPr bwMode="auto">
          <a:xfrm>
            <a:off x="1447800" y="0"/>
            <a:ext cx="6238283" cy="6172200"/>
          </a:xfrm>
          <a:prstGeom prst="rect">
            <a:avLst/>
          </a:prstGeom>
          <a:noFill/>
          <a:ln w="38100">
            <a:noFill/>
          </a:ln>
        </p:spPr>
      </p:pic>
      <p:sp>
        <p:nvSpPr>
          <p:cNvPr id="6" name="Rectangle 5"/>
          <p:cNvSpPr/>
          <p:nvPr/>
        </p:nvSpPr>
        <p:spPr>
          <a:xfrm>
            <a:off x="0" y="4648200"/>
            <a:ext cx="9144000" cy="220980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304800" y="6248400"/>
            <a:ext cx="8534400" cy="457200"/>
          </a:xfrm>
        </p:spPr>
        <p:txBody>
          <a:bodyPr>
            <a:normAutofit/>
          </a:bodyPr>
          <a:lstStyle/>
          <a:p>
            <a:pPr algn="ctr"/>
            <a:r>
              <a:rPr lang="en-US" sz="1500" b="1" cap="none" dirty="0">
                <a:solidFill>
                  <a:schemeClr val="bg1"/>
                </a:solidFill>
                <a:effectLst/>
                <a:latin typeface="Arial" pitchFamily="34" charset="0"/>
                <a:cs typeface="Arial" pitchFamily="34" charset="0"/>
              </a:rPr>
              <a:t>CATECHETICAL TEXTBOOK SERIES OF THE SYRO - MALABAR CHURCH</a:t>
            </a:r>
          </a:p>
        </p:txBody>
      </p:sp>
      <p:sp>
        <p:nvSpPr>
          <p:cNvPr id="7" name="Title 1"/>
          <p:cNvSpPr txBox="1">
            <a:spLocks/>
          </p:cNvSpPr>
          <p:nvPr/>
        </p:nvSpPr>
        <p:spPr>
          <a:xfrm rot="16200000">
            <a:off x="-1600199" y="2286000"/>
            <a:ext cx="4572000" cy="609600"/>
          </a:xfrm>
          <a:prstGeom prst="rect">
            <a:avLst/>
          </a:prstGeom>
        </p:spPr>
        <p:txBody>
          <a:bodyPr vert="horz" anchor="t">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normalizeH="0" baseline="0" noProof="0" dirty="0">
                <a:solidFill>
                  <a:srgbClr val="FFFF00"/>
                </a:solidFill>
                <a:uLnTx/>
                <a:uFillTx/>
                <a:latin typeface="Arial" pitchFamily="34" charset="0"/>
                <a:ea typeface="+mj-ea"/>
                <a:cs typeface="Arial" pitchFamily="34" charset="0"/>
              </a:rPr>
              <a:t>ON THE PATH OF SALVATION - 8</a:t>
            </a:r>
          </a:p>
        </p:txBody>
      </p:sp>
      <p:sp>
        <p:nvSpPr>
          <p:cNvPr id="8" name="Title 1"/>
          <p:cNvSpPr txBox="1">
            <a:spLocks/>
          </p:cNvSpPr>
          <p:nvPr/>
        </p:nvSpPr>
        <p:spPr>
          <a:xfrm>
            <a:off x="838200" y="4800600"/>
            <a:ext cx="7391400" cy="1828800"/>
          </a:xfrm>
          <a:prstGeom prst="rect">
            <a:avLst/>
          </a:prstGeom>
        </p:spPr>
        <p:txBody>
          <a:bodyPr vert="horz" anchor="t">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500" b="1" dirty="0">
                <a:ln w="28575">
                  <a:solidFill>
                    <a:schemeClr val="bg1"/>
                  </a:solidFill>
                </a:ln>
                <a:solidFill>
                  <a:srgbClr val="FF0000"/>
                </a:solidFill>
                <a:latin typeface="Cooper Std Black" pitchFamily="18" charset="0"/>
                <a:ea typeface="+mj-ea"/>
                <a:cs typeface="Times New Roman" pitchFamily="18" charset="0"/>
              </a:rPr>
              <a:t>CHURCH</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500" b="1" i="0" u="none" strike="noStrike" kern="1200" cap="none" spc="0" normalizeH="0" baseline="0" noProof="0" dirty="0">
                <a:ln w="28575">
                  <a:solidFill>
                    <a:schemeClr val="bg1"/>
                  </a:solidFill>
                </a:ln>
                <a:solidFill>
                  <a:srgbClr val="FF0000"/>
                </a:solidFill>
                <a:effectLst/>
                <a:uLnTx/>
                <a:uFillTx/>
                <a:latin typeface="Cooper Std Black" pitchFamily="18" charset="0"/>
                <a:ea typeface="+mj-ea"/>
                <a:cs typeface="Times New Roman" pitchFamily="18" charset="0"/>
              </a:rPr>
              <a:t>THE PEOPLE OF GOD</a:t>
            </a:r>
            <a:endParaRPr kumimoji="0" lang="en-US" sz="4500" b="1" i="0" u="none" strike="noStrike" kern="1200" cap="none" spc="0" normalizeH="0" baseline="0" noProof="0" dirty="0">
              <a:ln w="28575">
                <a:solidFill>
                  <a:schemeClr val="bg1"/>
                </a:solidFill>
              </a:ln>
              <a:solidFill>
                <a:srgbClr val="FF0000"/>
              </a:solidFill>
              <a:effectLst/>
              <a:uLnTx/>
              <a:uFillTx/>
              <a:latin typeface="Cooper Std Black" pitchFamily="18" charset="0"/>
              <a:ea typeface="+mj-ea"/>
              <a:cs typeface="Arial" pitchFamily="34" charset="0"/>
            </a:endParaRPr>
          </a:p>
        </p:txBody>
      </p:sp>
      <p:sp>
        <p:nvSpPr>
          <p:cNvPr id="9" name="Chord 8"/>
          <p:cNvSpPr/>
          <p:nvPr/>
        </p:nvSpPr>
        <p:spPr>
          <a:xfrm rot="1474083">
            <a:off x="8018000" y="5345893"/>
            <a:ext cx="1765689" cy="1199332"/>
          </a:xfrm>
          <a:prstGeom prst="chord">
            <a:avLst>
              <a:gd name="adj1" fmla="val 2689439"/>
              <a:gd name="adj2" fmla="val 1615927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p:cNvSpPr txBox="1"/>
          <p:nvPr/>
        </p:nvSpPr>
        <p:spPr>
          <a:xfrm>
            <a:off x="8382000" y="5334000"/>
            <a:ext cx="685800" cy="861774"/>
          </a:xfrm>
          <a:prstGeom prst="rect">
            <a:avLst/>
          </a:prstGeom>
          <a:noFill/>
        </p:spPr>
        <p:txBody>
          <a:bodyPr wrap="square" rtlCol="0">
            <a:spAutoFit/>
          </a:bodyPr>
          <a:lstStyle/>
          <a:p>
            <a:r>
              <a:rPr lang="en-US" sz="5000" b="1" dirty="0">
                <a:latin typeface="Cooper Std Black" pitchFamily="18" charset="0"/>
              </a:rPr>
              <a:t>8</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0" fill="hold"/>
                                        <p:tgtEl>
                                          <p:spTgt spid="8"/>
                                        </p:tgtEl>
                                        <p:attrNameLst>
                                          <p:attrName>ppt_w</p:attrName>
                                        </p:attrNameLst>
                                      </p:cBhvr>
                                      <p:tavLst>
                                        <p:tav tm="0">
                                          <p:val>
                                            <p:fltVal val="0"/>
                                          </p:val>
                                        </p:tav>
                                        <p:tav tm="100000">
                                          <p:val>
                                            <p:strVal val="#ppt_w"/>
                                          </p:val>
                                        </p:tav>
                                      </p:tavLst>
                                    </p:anim>
                                    <p:anim calcmode="lin" valueType="num">
                                      <p:cBhvr>
                                        <p:cTn id="8" dur="5000" fill="hold"/>
                                        <p:tgtEl>
                                          <p:spTgt spid="8"/>
                                        </p:tgtEl>
                                        <p:attrNameLst>
                                          <p:attrName>ppt_h</p:attrName>
                                        </p:attrNameLst>
                                      </p:cBhvr>
                                      <p:tavLst>
                                        <p:tav tm="0">
                                          <p:val>
                                            <p:fltVal val="0"/>
                                          </p:val>
                                        </p:tav>
                                        <p:tav tm="100000">
                                          <p:val>
                                            <p:strVal val="#ppt_h"/>
                                          </p:val>
                                        </p:tav>
                                      </p:tavLst>
                                    </p:anim>
                                  </p:childTnLst>
                                </p:cTn>
                              </p:par>
                            </p:childTnLst>
                          </p:cTn>
                        </p:par>
                        <p:par>
                          <p:cTn id="9" fill="hold">
                            <p:stCondLst>
                              <p:cond delay="5000"/>
                            </p:stCondLst>
                            <p:childTnLst>
                              <p:par>
                                <p:cTn id="10" presetID="23" presetClass="entr" presetSubtype="16"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2000" fill="hold"/>
                                        <p:tgtEl>
                                          <p:spTgt spid="10"/>
                                        </p:tgtEl>
                                        <p:attrNameLst>
                                          <p:attrName>ppt_w</p:attrName>
                                        </p:attrNameLst>
                                      </p:cBhvr>
                                      <p:tavLst>
                                        <p:tav tm="0">
                                          <p:val>
                                            <p:fltVal val="0"/>
                                          </p:val>
                                        </p:tav>
                                        <p:tav tm="100000">
                                          <p:val>
                                            <p:strVal val="#ppt_w"/>
                                          </p:val>
                                        </p:tav>
                                      </p:tavLst>
                                    </p:anim>
                                    <p:anim calcmode="lin" valueType="num">
                                      <p:cBhvr>
                                        <p:cTn id="13" dur="2000" fill="hold"/>
                                        <p:tgtEl>
                                          <p:spTgt spid="10"/>
                                        </p:tgtEl>
                                        <p:attrNameLst>
                                          <p:attrName>ppt_h</p:attrName>
                                        </p:attrNameLst>
                                      </p:cBhvr>
                                      <p:tavLst>
                                        <p:tav tm="0">
                                          <p:val>
                                            <p:fltVal val="0"/>
                                          </p:val>
                                        </p:tav>
                                        <p:tav tm="100000">
                                          <p:val>
                                            <p:strVal val="#ppt_h"/>
                                          </p:val>
                                        </p:tav>
                                      </p:tavLst>
                                    </p:anim>
                                  </p:childTnLst>
                                </p:cTn>
                              </p:par>
                            </p:childTnLst>
                          </p:cTn>
                        </p:par>
                        <p:par>
                          <p:cTn id="14" fill="hold">
                            <p:stCondLst>
                              <p:cond delay="7000"/>
                            </p:stCondLst>
                            <p:childTnLst>
                              <p:par>
                                <p:cTn id="15" presetID="23" presetClass="entr" presetSubtype="16"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000" fill="hold"/>
                                        <p:tgtEl>
                                          <p:spTgt spid="2"/>
                                        </p:tgtEl>
                                        <p:attrNameLst>
                                          <p:attrName>ppt_w</p:attrName>
                                        </p:attrNameLst>
                                      </p:cBhvr>
                                      <p:tavLst>
                                        <p:tav tm="0">
                                          <p:val>
                                            <p:fltVal val="0"/>
                                          </p:val>
                                        </p:tav>
                                        <p:tav tm="100000">
                                          <p:val>
                                            <p:strVal val="#ppt_w"/>
                                          </p:val>
                                        </p:tav>
                                      </p:tavLst>
                                    </p:anim>
                                    <p:anim calcmode="lin" valueType="num">
                                      <p:cBhvr>
                                        <p:cTn id="18" dur="2000" fill="hold"/>
                                        <p:tgtEl>
                                          <p:spTgt spid="2"/>
                                        </p:tgtEl>
                                        <p:attrNameLst>
                                          <p:attrName>ppt_h</p:attrName>
                                        </p:attrNameLst>
                                      </p:cBhvr>
                                      <p:tavLst>
                                        <p:tav tm="0">
                                          <p:val>
                                            <p:fltVal val="0"/>
                                          </p:val>
                                        </p:tav>
                                        <p:tav tm="100000">
                                          <p:val>
                                            <p:strVal val="#ppt_h"/>
                                          </p:val>
                                        </p:tav>
                                      </p:tavLst>
                                    </p:anim>
                                  </p:childTnLst>
                                </p:cTn>
                              </p:par>
                            </p:childTnLst>
                          </p:cTn>
                        </p:par>
                        <p:par>
                          <p:cTn id="19" fill="hold">
                            <p:stCondLst>
                              <p:cond delay="9000"/>
                            </p:stCondLst>
                            <p:childTnLst>
                              <p:par>
                                <p:cTn id="20" presetID="23" presetClass="entr" presetSubtype="16"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2000" fill="hold"/>
                                        <p:tgtEl>
                                          <p:spTgt spid="7"/>
                                        </p:tgtEl>
                                        <p:attrNameLst>
                                          <p:attrName>ppt_w</p:attrName>
                                        </p:attrNameLst>
                                      </p:cBhvr>
                                      <p:tavLst>
                                        <p:tav tm="0">
                                          <p:val>
                                            <p:fltVal val="0"/>
                                          </p:val>
                                        </p:tav>
                                        <p:tav tm="100000">
                                          <p:val>
                                            <p:strVal val="#ppt_w"/>
                                          </p:val>
                                        </p:tav>
                                      </p:tavLst>
                                    </p:anim>
                                    <p:anim calcmode="lin" valueType="num">
                                      <p:cBhvr>
                                        <p:cTn id="23" dur="20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p:cNvSpPr txBox="1"/>
          <p:nvPr/>
        </p:nvSpPr>
        <p:spPr>
          <a:xfrm>
            <a:off x="1828800" y="512058"/>
            <a:ext cx="7315200" cy="630942"/>
          </a:xfrm>
          <a:prstGeom prst="rect">
            <a:avLst/>
          </a:prstGeom>
          <a:noFill/>
        </p:spPr>
        <p:txBody>
          <a:bodyPr wrap="square" rtlCol="0">
            <a:spAutoFit/>
          </a:bodyPr>
          <a:lstStyle/>
          <a:p>
            <a:pPr algn="ctr"/>
            <a:r>
              <a:rPr lang="en-US" sz="3500" b="1" dirty="0">
                <a:solidFill>
                  <a:srgbClr val="FF0000"/>
                </a:solidFill>
                <a:latin typeface="Cooper Std Black" pitchFamily="18" charset="0"/>
                <a:cs typeface="Times New Roman" pitchFamily="18" charset="0"/>
              </a:rPr>
              <a:t>TO BE LED BY THE SPIRIT</a:t>
            </a:r>
          </a:p>
        </p:txBody>
      </p:sp>
      <p:sp>
        <p:nvSpPr>
          <p:cNvPr id="7" name="TextBox 6"/>
          <p:cNvSpPr txBox="1"/>
          <p:nvPr/>
        </p:nvSpPr>
        <p:spPr>
          <a:xfrm>
            <a:off x="228600" y="1771739"/>
            <a:ext cx="8686800" cy="4324261"/>
          </a:xfrm>
          <a:prstGeom prst="rect">
            <a:avLst/>
          </a:prstGeom>
          <a:noFill/>
        </p:spPr>
        <p:txBody>
          <a:bodyPr wrap="square" rtlCol="0">
            <a:spAutoFit/>
          </a:bodyPr>
          <a:lstStyle/>
          <a:p>
            <a:pPr algn="just"/>
            <a:r>
              <a:rPr lang="en-US" sz="2500" dirty="0">
                <a:latin typeface="Arial Narrow" pitchFamily="34" charset="0"/>
                <a:cs typeface="Times New Roman" pitchFamily="18" charset="0"/>
              </a:rPr>
              <a:t>	To be led by the Spirit, we should live according to the promptings of the Holy Spirit. We receive such promptings through the commandments of God, the laws the Church and the directions of our superiors. Our attitude to the Holy Spirit should be one of submission and obedience. The Bible tells us that we should not grieve the Holy Spirit. (1 </a:t>
            </a:r>
            <a:r>
              <a:rPr lang="en-US" sz="2500" dirty="0" err="1">
                <a:latin typeface="Arial Narrow" pitchFamily="34" charset="0"/>
                <a:cs typeface="Times New Roman" pitchFamily="18" charset="0"/>
              </a:rPr>
              <a:t>Thes</a:t>
            </a:r>
            <a:r>
              <a:rPr lang="en-US" sz="2500" dirty="0">
                <a:latin typeface="Arial Narrow" pitchFamily="34" charset="0"/>
                <a:cs typeface="Times New Roman" pitchFamily="18" charset="0"/>
              </a:rPr>
              <a:t>. 5:19).  St. Paul, in the letter to the Romans, again speaks to us about the Holy Spirit: </a:t>
            </a:r>
            <a:r>
              <a:rPr lang="en-US" sz="2500" dirty="0">
                <a:solidFill>
                  <a:srgbClr val="FF00FF"/>
                </a:solidFill>
                <a:latin typeface="Arial Narrow" pitchFamily="34" charset="0"/>
                <a:cs typeface="Times New Roman" pitchFamily="18" charset="0"/>
              </a:rPr>
              <a:t>“For all who are led by the Spirit of God are Sons of God. For you did not receive the Spirit of slavery to fall back into fear, but you have received the Spirit of </a:t>
            </a:r>
            <a:r>
              <a:rPr lang="en-US" sz="2500" dirty="0" err="1">
                <a:solidFill>
                  <a:srgbClr val="FF00FF"/>
                </a:solidFill>
                <a:latin typeface="Arial Narrow" pitchFamily="34" charset="0"/>
                <a:cs typeface="Times New Roman" pitchFamily="18" charset="0"/>
              </a:rPr>
              <a:t>sonship</a:t>
            </a:r>
            <a:r>
              <a:rPr lang="en-US" sz="2500" dirty="0">
                <a:solidFill>
                  <a:srgbClr val="FF00FF"/>
                </a:solidFill>
                <a:latin typeface="Arial Narrow" pitchFamily="34" charset="0"/>
                <a:cs typeface="Times New Roman" pitchFamily="18" charset="0"/>
              </a:rPr>
              <a:t>. When we cry, “Abba! Father!” It is the Spirit himself bearing witness with our spirit that we are children of God…” </a:t>
            </a:r>
            <a:r>
              <a:rPr lang="en-US" sz="2500" dirty="0">
                <a:latin typeface="Arial Narrow" pitchFamily="34" charset="0"/>
                <a:cs typeface="Times New Roman" pitchFamily="18" charset="0"/>
              </a:rPr>
              <a:t>(Rom. 8: 14-16)</a:t>
            </a:r>
          </a:p>
        </p:txBody>
      </p:sp>
      <p:pic>
        <p:nvPicPr>
          <p:cNvPr id="4" name="Picture 2" descr="C:\Users\user\Desktop\doveshad.png"/>
          <p:cNvPicPr>
            <a:picLocks noChangeAspect="1" noChangeArrowheads="1"/>
          </p:cNvPicPr>
          <p:nvPr/>
        </p:nvPicPr>
        <p:blipFill>
          <a:blip r:embed="rId2" cstate="print"/>
          <a:srcRect/>
          <a:stretch>
            <a:fillRect/>
          </a:stretch>
        </p:blipFill>
        <p:spPr bwMode="auto">
          <a:xfrm>
            <a:off x="304800" y="228600"/>
            <a:ext cx="1981200" cy="1603830"/>
          </a:xfrm>
          <a:prstGeom prst="rect">
            <a:avLst/>
          </a:prstGeom>
          <a:noFill/>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2" descr="C:\Users\user\Desktop\doveshad.png"/>
          <p:cNvPicPr>
            <a:picLocks noChangeAspect="1" noChangeArrowheads="1"/>
          </p:cNvPicPr>
          <p:nvPr/>
        </p:nvPicPr>
        <p:blipFill>
          <a:blip r:embed="rId2" cstate="print"/>
          <a:srcRect/>
          <a:stretch>
            <a:fillRect/>
          </a:stretch>
        </p:blipFill>
        <p:spPr bwMode="auto">
          <a:xfrm>
            <a:off x="228600" y="152400"/>
            <a:ext cx="1828800" cy="1480459"/>
          </a:xfrm>
          <a:prstGeom prst="rect">
            <a:avLst/>
          </a:prstGeom>
          <a:noFill/>
        </p:spPr>
      </p:pic>
      <p:sp>
        <p:nvSpPr>
          <p:cNvPr id="3" name="TextBox 2"/>
          <p:cNvSpPr txBox="1"/>
          <p:nvPr/>
        </p:nvSpPr>
        <p:spPr>
          <a:xfrm>
            <a:off x="1295400" y="202049"/>
            <a:ext cx="7772400" cy="1169551"/>
          </a:xfrm>
          <a:prstGeom prst="rect">
            <a:avLst/>
          </a:prstGeom>
          <a:noFill/>
        </p:spPr>
        <p:txBody>
          <a:bodyPr wrap="square" rtlCol="0">
            <a:spAutoFit/>
          </a:bodyPr>
          <a:lstStyle/>
          <a:p>
            <a:pPr algn="ctr"/>
            <a:r>
              <a:rPr lang="en-US" sz="3500" b="1" dirty="0">
                <a:solidFill>
                  <a:srgbClr val="FF0000"/>
                </a:solidFill>
                <a:latin typeface="Cooper Std Black" pitchFamily="18" charset="0"/>
                <a:cs typeface="Times New Roman" pitchFamily="18" charset="0"/>
              </a:rPr>
              <a:t>THE SPIRIT IS GIVEN THROUGH THE SACRAMENTS</a:t>
            </a:r>
          </a:p>
        </p:txBody>
      </p:sp>
      <p:sp>
        <p:nvSpPr>
          <p:cNvPr id="7" name="TextBox 6"/>
          <p:cNvSpPr txBox="1"/>
          <p:nvPr/>
        </p:nvSpPr>
        <p:spPr>
          <a:xfrm>
            <a:off x="228600" y="1600200"/>
            <a:ext cx="8686800" cy="5093702"/>
          </a:xfrm>
          <a:prstGeom prst="rect">
            <a:avLst/>
          </a:prstGeom>
          <a:noFill/>
        </p:spPr>
        <p:txBody>
          <a:bodyPr wrap="square" rtlCol="0">
            <a:spAutoFit/>
          </a:bodyPr>
          <a:lstStyle/>
          <a:p>
            <a:pPr algn="just"/>
            <a:r>
              <a:rPr lang="en-US" sz="2500" dirty="0">
                <a:latin typeface="Arial Narrow" pitchFamily="34" charset="0"/>
                <a:cs typeface="Times New Roman" pitchFamily="18" charset="0"/>
              </a:rPr>
              <a:t>	</a:t>
            </a:r>
            <a:r>
              <a:rPr lang="en-US" sz="2500" dirty="0">
                <a:solidFill>
                  <a:srgbClr val="00B0F0"/>
                </a:solidFill>
                <a:latin typeface="Arial Narrow" pitchFamily="34" charset="0"/>
                <a:cs typeface="Times New Roman" pitchFamily="18" charset="0"/>
              </a:rPr>
              <a:t>We receive the Holy Spirit through every sacrament that the Church administers.</a:t>
            </a:r>
            <a:r>
              <a:rPr lang="en-US" sz="2500" dirty="0">
                <a:latin typeface="Arial Narrow" pitchFamily="34" charset="0"/>
                <a:cs typeface="Times New Roman" pitchFamily="18" charset="0"/>
              </a:rPr>
              <a:t> When we receive baptism, Gods' Spirit is poured into us and we become God's children. Again, when we are anointed by the holy oil, the </a:t>
            </a:r>
            <a:r>
              <a:rPr lang="en-US" sz="2500" dirty="0">
                <a:solidFill>
                  <a:srgbClr val="FF00FF"/>
                </a:solidFill>
                <a:latin typeface="Arial Narrow" pitchFamily="34" charset="0"/>
                <a:cs typeface="Times New Roman" pitchFamily="18" charset="0"/>
              </a:rPr>
              <a:t>Holy Spirit is infused into us in a special way and we are enabled to preach the gospel and live it out in our lives. We receive the Holy Spirit through the Holy Eucharistic celebration and communion. Through the Sacrament of Reconciliation, we get back the divine life lost through our sins. Through the Sacrament of the Anointing of the sick, we receive healing, forgiveness of sins and strength to endurance pains. </a:t>
            </a:r>
            <a:r>
              <a:rPr lang="en-US" sz="2500" dirty="0">
                <a:latin typeface="Arial Narrow" pitchFamily="34" charset="0"/>
                <a:cs typeface="Times New Roman" pitchFamily="18" charset="0"/>
              </a:rPr>
              <a:t>Through the Holy Orders the Holy Spirit gives the power to participate in the Lord's kingly, prophetic and priestly ministries and to minister to the people of God. In Holy Matrimony, the Spirit gives the gift to do the duties of married life.</a:t>
            </a:r>
          </a:p>
        </p:txBody>
      </p:sp>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098" name="Picture 2" descr="C:\Users\user\Desktop\bible-dove-cross.png"/>
          <p:cNvPicPr>
            <a:picLocks noChangeAspect="1" noChangeArrowheads="1"/>
          </p:cNvPicPr>
          <p:nvPr/>
        </p:nvPicPr>
        <p:blipFill>
          <a:blip r:embed="rId2" cstate="print"/>
          <a:srcRect/>
          <a:stretch>
            <a:fillRect/>
          </a:stretch>
        </p:blipFill>
        <p:spPr bwMode="auto">
          <a:xfrm>
            <a:off x="3799595" y="1752600"/>
            <a:ext cx="4430005" cy="3352800"/>
          </a:xfrm>
          <a:prstGeom prst="rect">
            <a:avLst/>
          </a:prstGeom>
          <a:noFill/>
        </p:spPr>
      </p:pic>
      <p:sp>
        <p:nvSpPr>
          <p:cNvPr id="7" name="TextBox 6"/>
          <p:cNvSpPr txBox="1"/>
          <p:nvPr/>
        </p:nvSpPr>
        <p:spPr>
          <a:xfrm>
            <a:off x="76200" y="4876800"/>
            <a:ext cx="8915400" cy="1631216"/>
          </a:xfrm>
          <a:prstGeom prst="rect">
            <a:avLst/>
          </a:prstGeom>
          <a:noFill/>
        </p:spPr>
        <p:txBody>
          <a:bodyPr wrap="square" rtlCol="0">
            <a:spAutoFit/>
          </a:bodyPr>
          <a:lstStyle/>
          <a:p>
            <a:pPr algn="just"/>
            <a:r>
              <a:rPr lang="en-US" sz="2500" dirty="0">
                <a:latin typeface="Arial Narrow" pitchFamily="34" charset="0"/>
                <a:cs typeface="Times New Roman" pitchFamily="18" charset="0"/>
              </a:rPr>
              <a:t>	</a:t>
            </a:r>
            <a:r>
              <a:rPr lang="en-US" sz="2500" dirty="0">
                <a:solidFill>
                  <a:srgbClr val="00B0F0"/>
                </a:solidFill>
                <a:latin typeface="Arial Narrow" pitchFamily="34" charset="0"/>
                <a:cs typeface="Times New Roman" pitchFamily="18" charset="0"/>
              </a:rPr>
              <a:t>The Church is the community of believers who are born through the Holy Spirit and constantly led by the Holy Spirit. </a:t>
            </a:r>
            <a:r>
              <a:rPr lang="en-US" sz="2500" dirty="0">
                <a:latin typeface="Arial Narrow" pitchFamily="34" charset="0"/>
                <a:cs typeface="Times New Roman" pitchFamily="18" charset="0"/>
              </a:rPr>
              <a:t>We are being led by the Spirit when we listen to the Word of God, obey the commandments of God and receive the sacraments.</a:t>
            </a:r>
          </a:p>
        </p:txBody>
      </p:sp>
      <p:pic>
        <p:nvPicPr>
          <p:cNvPr id="4099" name="Picture 3" descr="C:\Users\user\Desktop\apariciones-cristo.png"/>
          <p:cNvPicPr>
            <a:picLocks noChangeAspect="1" noChangeArrowheads="1"/>
          </p:cNvPicPr>
          <p:nvPr/>
        </p:nvPicPr>
        <p:blipFill>
          <a:blip r:embed="rId3" cstate="print"/>
          <a:srcRect/>
          <a:stretch>
            <a:fillRect/>
          </a:stretch>
        </p:blipFill>
        <p:spPr bwMode="auto">
          <a:xfrm>
            <a:off x="914400" y="142522"/>
            <a:ext cx="3810000" cy="5115278"/>
          </a:xfrm>
          <a:prstGeom prst="rect">
            <a:avLst/>
          </a:prstGeom>
          <a:noFill/>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76200" y="685800"/>
            <a:ext cx="8991600" cy="5486400"/>
          </a:xfrm>
          <a:prstGeom prst="rect">
            <a:avLst/>
          </a:prstGeom>
          <a:solidFill>
            <a:schemeClr val="bg1"/>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42" name="Picture 2" descr="C:\Users\user\Desktop\Bitmap in Page 9-15 (Lesson 1).cdr.jpg"/>
          <p:cNvPicPr>
            <a:picLocks noChangeAspect="1" noChangeArrowheads="1"/>
          </p:cNvPicPr>
          <p:nvPr/>
        </p:nvPicPr>
        <p:blipFill>
          <a:blip r:embed="rId2" cstate="print"/>
          <a:srcRect/>
          <a:stretch>
            <a:fillRect/>
          </a:stretch>
        </p:blipFill>
        <p:spPr bwMode="auto">
          <a:xfrm>
            <a:off x="1828800" y="762000"/>
            <a:ext cx="5486400" cy="5257800"/>
          </a:xfrm>
          <a:prstGeom prst="rect">
            <a:avLst/>
          </a:prstGeom>
          <a:noFill/>
        </p:spPr>
      </p:pic>
      <p:sp>
        <p:nvSpPr>
          <p:cNvPr id="4" name="Title 1"/>
          <p:cNvSpPr>
            <a:spLocks noGrp="1"/>
          </p:cNvSpPr>
          <p:nvPr>
            <p:ph type="title"/>
          </p:nvPr>
        </p:nvSpPr>
        <p:spPr>
          <a:xfrm>
            <a:off x="0" y="2133600"/>
            <a:ext cx="9144000" cy="1752600"/>
          </a:xfrm>
        </p:spPr>
        <p:txBody>
          <a:bodyPr>
            <a:noAutofit/>
          </a:bodyPr>
          <a:lstStyle/>
          <a:p>
            <a:pPr algn="ctr"/>
            <a:r>
              <a:rPr lang="en-US" sz="3500" b="1" dirty="0">
                <a:solidFill>
                  <a:srgbClr val="FF0000"/>
                </a:solidFill>
                <a:latin typeface="Cooper Std Black" pitchFamily="18" charset="0"/>
                <a:cs typeface="Times New Roman" pitchFamily="18" charset="0"/>
              </a:rPr>
              <a:t>Word of God: </a:t>
            </a:r>
            <a:br>
              <a:rPr lang="en-US" sz="3500" b="1" dirty="0">
                <a:solidFill>
                  <a:srgbClr val="FF0000"/>
                </a:solidFill>
                <a:latin typeface="Cooper Std Black" pitchFamily="18" charset="0"/>
                <a:cs typeface="Times New Roman" pitchFamily="18" charset="0"/>
              </a:rPr>
            </a:br>
            <a:r>
              <a:rPr lang="en-US" sz="3500" b="1" dirty="0">
                <a:solidFill>
                  <a:srgbClr val="FF0000"/>
                </a:solidFill>
                <a:latin typeface="Cooper Std Black" pitchFamily="18" charset="0"/>
                <a:cs typeface="Times New Roman" pitchFamily="18" charset="0"/>
              </a:rPr>
              <a:t>to Read and </a:t>
            </a:r>
            <a:br>
              <a:rPr lang="en-US" sz="3500" b="1" dirty="0">
                <a:solidFill>
                  <a:srgbClr val="FF0000"/>
                </a:solidFill>
                <a:latin typeface="Cooper Std Black" pitchFamily="18" charset="0"/>
                <a:cs typeface="Times New Roman" pitchFamily="18" charset="0"/>
              </a:rPr>
            </a:br>
            <a:r>
              <a:rPr lang="en-US" sz="3500" b="1" dirty="0">
                <a:solidFill>
                  <a:srgbClr val="FF0000"/>
                </a:solidFill>
                <a:latin typeface="Cooper Std Black" pitchFamily="18" charset="0"/>
                <a:cs typeface="Times New Roman" pitchFamily="18" charset="0"/>
              </a:rPr>
              <a:t>Meditate </a:t>
            </a:r>
            <a:br>
              <a:rPr lang="en-US" sz="3500" b="1" dirty="0">
                <a:solidFill>
                  <a:srgbClr val="FF0000"/>
                </a:solidFill>
                <a:latin typeface="Cooper Std Black" pitchFamily="18" charset="0"/>
                <a:cs typeface="Times New Roman" pitchFamily="18" charset="0"/>
              </a:rPr>
            </a:br>
            <a:endParaRPr lang="en-US" sz="3500" b="1" dirty="0">
              <a:solidFill>
                <a:srgbClr val="FF00FF"/>
              </a:solidFill>
              <a:latin typeface="Cooper Std Black" pitchFamily="18" charset="0"/>
              <a:cs typeface="Times New Roman" pitchFamily="18" charset="0"/>
            </a:endParaRPr>
          </a:p>
        </p:txBody>
      </p:sp>
      <p:sp>
        <p:nvSpPr>
          <p:cNvPr id="5" name="Content Placeholder 2"/>
          <p:cNvSpPr>
            <a:spLocks noGrp="1"/>
          </p:cNvSpPr>
          <p:nvPr>
            <p:ph idx="1"/>
          </p:nvPr>
        </p:nvSpPr>
        <p:spPr>
          <a:xfrm>
            <a:off x="228600" y="3810000"/>
            <a:ext cx="8686800" cy="533400"/>
          </a:xfrm>
        </p:spPr>
        <p:txBody>
          <a:bodyPr>
            <a:noAutofit/>
          </a:bodyPr>
          <a:lstStyle/>
          <a:p>
            <a:pPr algn="ctr">
              <a:buNone/>
            </a:pPr>
            <a:r>
              <a:rPr lang="en-US" sz="3000" dirty="0">
                <a:solidFill>
                  <a:schemeClr val="tx1"/>
                </a:solidFill>
                <a:latin typeface="Arial Narrow" pitchFamily="34" charset="0"/>
                <a:cs typeface="Times New Roman" pitchFamily="18" charset="0"/>
              </a:rPr>
              <a:t>Rom. 8:9-17</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p:cNvSpPr/>
          <p:nvPr/>
        </p:nvSpPr>
        <p:spPr>
          <a:xfrm>
            <a:off x="914400" y="1600200"/>
            <a:ext cx="7315200" cy="4572000"/>
          </a:xfrm>
          <a:prstGeom prst="ellipse">
            <a:avLst/>
          </a:prstGeom>
          <a:solidFill>
            <a:schemeClr val="bg1"/>
          </a:solidFill>
          <a:ln>
            <a:solidFill>
              <a:srgbClr val="66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1295400" y="2819400"/>
            <a:ext cx="6629400" cy="838200"/>
          </a:xfrm>
        </p:spPr>
        <p:txBody>
          <a:bodyPr>
            <a:noAutofit/>
          </a:bodyPr>
          <a:lstStyle/>
          <a:p>
            <a:pPr algn="ctr"/>
            <a:r>
              <a:rPr lang="en-US" sz="3500" b="1" dirty="0">
                <a:solidFill>
                  <a:srgbClr val="FF0000"/>
                </a:solidFill>
                <a:latin typeface="Cooper Std Black" pitchFamily="18" charset="0"/>
                <a:cs typeface="Times New Roman" pitchFamily="18" charset="0"/>
              </a:rPr>
              <a:t>Word of God to Remember</a:t>
            </a:r>
            <a:br>
              <a:rPr lang="en-US" sz="3500" b="1" dirty="0">
                <a:solidFill>
                  <a:srgbClr val="FF0000"/>
                </a:solidFill>
                <a:latin typeface="Cooper Std Black" pitchFamily="18" charset="0"/>
                <a:cs typeface="Times New Roman" pitchFamily="18" charset="0"/>
              </a:rPr>
            </a:br>
            <a:endParaRPr lang="en-US" sz="3500" b="1" dirty="0">
              <a:solidFill>
                <a:srgbClr val="FF0000"/>
              </a:solidFill>
              <a:latin typeface="Cooper Std Black" pitchFamily="18" charset="0"/>
              <a:cs typeface="Times New Roman" pitchFamily="18" charset="0"/>
            </a:endParaRPr>
          </a:p>
        </p:txBody>
      </p:sp>
      <p:sp>
        <p:nvSpPr>
          <p:cNvPr id="5" name="Content Placeholder 2"/>
          <p:cNvSpPr>
            <a:spLocks noGrp="1"/>
          </p:cNvSpPr>
          <p:nvPr>
            <p:ph idx="1"/>
          </p:nvPr>
        </p:nvSpPr>
        <p:spPr>
          <a:xfrm>
            <a:off x="685800" y="3429000"/>
            <a:ext cx="7696200" cy="1981200"/>
          </a:xfrm>
        </p:spPr>
        <p:txBody>
          <a:bodyPr>
            <a:noAutofit/>
          </a:bodyPr>
          <a:lstStyle/>
          <a:p>
            <a:pPr algn="ctr">
              <a:buNone/>
            </a:pPr>
            <a:r>
              <a:rPr lang="en-US" sz="3000" dirty="0">
                <a:solidFill>
                  <a:schemeClr val="tx1"/>
                </a:solidFill>
                <a:latin typeface="Arial Narrow" pitchFamily="34" charset="0"/>
                <a:cs typeface="Times New Roman" pitchFamily="18" charset="0"/>
              </a:rPr>
              <a:t>You did not receive the Spirit of slavery to</a:t>
            </a:r>
          </a:p>
          <a:p>
            <a:pPr algn="ctr">
              <a:buNone/>
            </a:pPr>
            <a:r>
              <a:rPr lang="en-US" sz="3000" dirty="0">
                <a:solidFill>
                  <a:schemeClr val="tx1"/>
                </a:solidFill>
                <a:latin typeface="Arial Narrow" pitchFamily="34" charset="0"/>
                <a:cs typeface="Times New Roman" pitchFamily="18" charset="0"/>
              </a:rPr>
              <a:t> fall back into fear, but you have received </a:t>
            </a:r>
          </a:p>
          <a:p>
            <a:pPr algn="ctr">
              <a:buNone/>
            </a:pPr>
            <a:r>
              <a:rPr lang="en-US" sz="3000" dirty="0">
                <a:solidFill>
                  <a:schemeClr val="tx1"/>
                </a:solidFill>
                <a:latin typeface="Arial Narrow" pitchFamily="34" charset="0"/>
                <a:cs typeface="Times New Roman" pitchFamily="18" charset="0"/>
              </a:rPr>
              <a:t>the Spirit of </a:t>
            </a:r>
            <a:r>
              <a:rPr lang="en-US" sz="3000" dirty="0" err="1">
                <a:solidFill>
                  <a:schemeClr val="tx1"/>
                </a:solidFill>
                <a:latin typeface="Arial Narrow" pitchFamily="34" charset="0"/>
                <a:cs typeface="Times New Roman" pitchFamily="18" charset="0"/>
              </a:rPr>
              <a:t>sonship</a:t>
            </a:r>
            <a:r>
              <a:rPr lang="en-US" sz="3000" dirty="0">
                <a:solidFill>
                  <a:schemeClr val="tx1"/>
                </a:solidFill>
                <a:latin typeface="Arial Narrow" pitchFamily="34" charset="0"/>
                <a:cs typeface="Times New Roman" pitchFamily="18" charset="0"/>
              </a:rPr>
              <a:t>. </a:t>
            </a:r>
          </a:p>
          <a:p>
            <a:pPr algn="ctr">
              <a:buNone/>
            </a:pPr>
            <a:r>
              <a:rPr lang="en-US" sz="3000" dirty="0">
                <a:solidFill>
                  <a:schemeClr val="tx1"/>
                </a:solidFill>
                <a:latin typeface="Arial Narrow" pitchFamily="34" charset="0"/>
                <a:cs typeface="Times New Roman" pitchFamily="18" charset="0"/>
              </a:rPr>
              <a:t>(Rom. 8:15)</a:t>
            </a:r>
          </a:p>
        </p:txBody>
      </p:sp>
      <p:sp>
        <p:nvSpPr>
          <p:cNvPr id="7" name="5-Point Star 6"/>
          <p:cNvSpPr/>
          <p:nvPr/>
        </p:nvSpPr>
        <p:spPr>
          <a:xfrm>
            <a:off x="1143000" y="19812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5-Point Star 7"/>
          <p:cNvSpPr/>
          <p:nvPr/>
        </p:nvSpPr>
        <p:spPr>
          <a:xfrm>
            <a:off x="1905000" y="16002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5-Point Star 8"/>
          <p:cNvSpPr/>
          <p:nvPr/>
        </p:nvSpPr>
        <p:spPr>
          <a:xfrm>
            <a:off x="2590800" y="12954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5-Point Star 9"/>
          <p:cNvSpPr/>
          <p:nvPr/>
        </p:nvSpPr>
        <p:spPr>
          <a:xfrm>
            <a:off x="3429000" y="11430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5-Point Star 10"/>
          <p:cNvSpPr/>
          <p:nvPr/>
        </p:nvSpPr>
        <p:spPr>
          <a:xfrm>
            <a:off x="5105400" y="55626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5-Point Star 11"/>
          <p:cNvSpPr/>
          <p:nvPr/>
        </p:nvSpPr>
        <p:spPr>
          <a:xfrm>
            <a:off x="5943600" y="53340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5-Point Star 12"/>
          <p:cNvSpPr/>
          <p:nvPr/>
        </p:nvSpPr>
        <p:spPr>
          <a:xfrm>
            <a:off x="6781800" y="49530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5-Point Star 13"/>
          <p:cNvSpPr/>
          <p:nvPr/>
        </p:nvSpPr>
        <p:spPr>
          <a:xfrm>
            <a:off x="7543800" y="43434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200" y="1981200"/>
            <a:ext cx="8991600" cy="3581400"/>
          </a:xfrm>
          <a:prstGeom prst="rect">
            <a:avLst/>
          </a:prstGeom>
          <a:solidFill>
            <a:srgbClr val="CCFFCC"/>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2057400"/>
            <a:ext cx="9144000" cy="838200"/>
          </a:xfrm>
        </p:spPr>
        <p:txBody>
          <a:bodyPr>
            <a:normAutofit/>
          </a:bodyPr>
          <a:lstStyle/>
          <a:p>
            <a:pPr algn="ctr"/>
            <a:r>
              <a:rPr lang="en-US" sz="3500" b="1" dirty="0">
                <a:solidFill>
                  <a:srgbClr val="002060"/>
                </a:solidFill>
                <a:latin typeface="Cooper Std Black" pitchFamily="18" charset="0"/>
                <a:cs typeface="Times New Roman" pitchFamily="18" charset="0"/>
              </a:rPr>
              <a:t>Let us Pray</a:t>
            </a:r>
          </a:p>
        </p:txBody>
      </p:sp>
      <p:sp>
        <p:nvSpPr>
          <p:cNvPr id="5" name="Content Placeholder 2"/>
          <p:cNvSpPr>
            <a:spLocks noGrp="1"/>
          </p:cNvSpPr>
          <p:nvPr>
            <p:ph idx="1"/>
          </p:nvPr>
        </p:nvSpPr>
        <p:spPr>
          <a:xfrm>
            <a:off x="76200" y="2971800"/>
            <a:ext cx="9067800" cy="1143000"/>
          </a:xfrm>
        </p:spPr>
        <p:txBody>
          <a:bodyPr>
            <a:noAutofit/>
          </a:bodyPr>
          <a:lstStyle/>
          <a:p>
            <a:pPr algn="ctr">
              <a:buNone/>
            </a:pPr>
            <a:r>
              <a:rPr lang="en-US" sz="3000" dirty="0">
                <a:solidFill>
                  <a:schemeClr val="tx1"/>
                </a:solidFill>
                <a:latin typeface="Arial Narrow" pitchFamily="34" charset="0"/>
                <a:cs typeface="Times New Roman" pitchFamily="18" charset="0"/>
              </a:rPr>
              <a:t>O Lord Jesus, who promised us the Holy </a:t>
            </a:r>
          </a:p>
          <a:p>
            <a:pPr algn="ctr">
              <a:buNone/>
            </a:pPr>
            <a:r>
              <a:rPr lang="en-US" sz="3000" dirty="0">
                <a:solidFill>
                  <a:schemeClr val="tx1"/>
                </a:solidFill>
                <a:latin typeface="Arial Narrow" pitchFamily="34" charset="0"/>
                <a:cs typeface="Times New Roman" pitchFamily="18" charset="0"/>
              </a:rPr>
              <a:t>Spirit to walk us on the path of truth, </a:t>
            </a:r>
          </a:p>
          <a:p>
            <a:pPr algn="ctr">
              <a:buNone/>
            </a:pPr>
            <a:r>
              <a:rPr lang="en-US" sz="3000" dirty="0">
                <a:solidFill>
                  <a:schemeClr val="tx1"/>
                </a:solidFill>
                <a:latin typeface="Arial Narrow" pitchFamily="34" charset="0"/>
                <a:cs typeface="Times New Roman" pitchFamily="18" charset="0"/>
              </a:rPr>
              <a:t>help us to live by the promptings of the Spirit.</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52400" y="2514600"/>
            <a:ext cx="8763000" cy="2743200"/>
          </a:xfrm>
          <a:prstGeom prst="rect">
            <a:avLst/>
          </a:prstGeom>
          <a:solidFill>
            <a:srgbClr val="CC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2667000"/>
            <a:ext cx="9144000" cy="990600"/>
          </a:xfrm>
        </p:spPr>
        <p:txBody>
          <a:bodyPr>
            <a:noAutofit/>
          </a:bodyPr>
          <a:lstStyle/>
          <a:p>
            <a:pPr algn="ctr"/>
            <a:r>
              <a:rPr lang="en-US" sz="3500" b="1" dirty="0">
                <a:solidFill>
                  <a:srgbClr val="002060"/>
                </a:solidFill>
                <a:latin typeface="Cooper Std Black" pitchFamily="18" charset="0"/>
                <a:cs typeface="Times New Roman" pitchFamily="18" charset="0"/>
              </a:rPr>
              <a:t>My Resolution</a:t>
            </a:r>
            <a:endParaRPr lang="en-US" sz="3500" dirty="0">
              <a:solidFill>
                <a:srgbClr val="002060"/>
              </a:solidFill>
              <a:latin typeface="Cooper Std Black" pitchFamily="18" charset="0"/>
              <a:cs typeface="Times New Roman" pitchFamily="18" charset="0"/>
            </a:endParaRPr>
          </a:p>
        </p:txBody>
      </p:sp>
      <p:sp>
        <p:nvSpPr>
          <p:cNvPr id="5" name="Content Placeholder 2"/>
          <p:cNvSpPr>
            <a:spLocks noGrp="1"/>
          </p:cNvSpPr>
          <p:nvPr>
            <p:ph idx="1"/>
          </p:nvPr>
        </p:nvSpPr>
        <p:spPr>
          <a:xfrm>
            <a:off x="914400" y="3657600"/>
            <a:ext cx="7315200" cy="1295400"/>
          </a:xfrm>
        </p:spPr>
        <p:txBody>
          <a:bodyPr>
            <a:noAutofit/>
          </a:bodyPr>
          <a:lstStyle/>
          <a:p>
            <a:pPr marL="0" indent="0" algn="ctr">
              <a:buNone/>
            </a:pPr>
            <a:r>
              <a:rPr lang="en-US" sz="3000" dirty="0">
                <a:solidFill>
                  <a:schemeClr val="tx1"/>
                </a:solidFill>
                <a:latin typeface="Arial Narrow" pitchFamily="34" charset="0"/>
                <a:cs typeface="Times New Roman" pitchFamily="18" charset="0"/>
              </a:rPr>
              <a:t>I will live by the promptings </a:t>
            </a:r>
          </a:p>
          <a:p>
            <a:pPr marL="0" indent="0" algn="ctr">
              <a:buNone/>
            </a:pPr>
            <a:r>
              <a:rPr lang="en-US" sz="3000" dirty="0">
                <a:solidFill>
                  <a:schemeClr val="tx1"/>
                </a:solidFill>
                <a:latin typeface="Arial Narrow" pitchFamily="34" charset="0"/>
                <a:cs typeface="Times New Roman" pitchFamily="18" charset="0"/>
              </a:rPr>
              <a:t>of the Holy Spirit.</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200" y="1600200"/>
            <a:ext cx="8991600" cy="3733800"/>
          </a:xfrm>
          <a:prstGeom prst="rect">
            <a:avLst/>
          </a:prstGeom>
          <a:gradFill flip="none" rotWithShape="1">
            <a:gsLst>
              <a:gs pos="0">
                <a:schemeClr val="bg2">
                  <a:lumMod val="75000"/>
                  <a:tint val="66000"/>
                  <a:satMod val="160000"/>
                </a:schemeClr>
              </a:gs>
              <a:gs pos="50000">
                <a:schemeClr val="bg2">
                  <a:lumMod val="75000"/>
                  <a:tint val="44500"/>
                  <a:satMod val="160000"/>
                </a:schemeClr>
              </a:gs>
              <a:gs pos="100000">
                <a:schemeClr val="bg2">
                  <a:lumMod val="75000"/>
                  <a:tint val="23500"/>
                  <a:satMod val="160000"/>
                </a:schemeClr>
              </a:gs>
            </a:gsLst>
            <a:lin ang="8100000" scaled="1"/>
            <a:tileRect/>
          </a:gra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1752600"/>
            <a:ext cx="9144000" cy="838200"/>
          </a:xfrm>
        </p:spPr>
        <p:txBody>
          <a:bodyPr>
            <a:noAutofit/>
          </a:bodyPr>
          <a:lstStyle/>
          <a:p>
            <a:pPr algn="ctr"/>
            <a:r>
              <a:rPr lang="en-US" sz="3500" b="1" dirty="0">
                <a:solidFill>
                  <a:srgbClr val="FF0000"/>
                </a:solidFill>
                <a:latin typeface="Cooper Std Black" pitchFamily="18" charset="0"/>
                <a:cs typeface="Times New Roman" pitchFamily="18" charset="0"/>
              </a:rPr>
              <a:t>To Think with the Church</a:t>
            </a:r>
            <a:endParaRPr lang="en-US" sz="3500" dirty="0">
              <a:solidFill>
                <a:srgbClr val="FF0000"/>
              </a:solidFill>
              <a:latin typeface="Cooper Std Black" pitchFamily="18" charset="0"/>
              <a:cs typeface="Times New Roman" pitchFamily="18" charset="0"/>
            </a:endParaRPr>
          </a:p>
        </p:txBody>
      </p:sp>
      <p:sp>
        <p:nvSpPr>
          <p:cNvPr id="5" name="Content Placeholder 2"/>
          <p:cNvSpPr>
            <a:spLocks noGrp="1"/>
          </p:cNvSpPr>
          <p:nvPr>
            <p:ph idx="1"/>
          </p:nvPr>
        </p:nvSpPr>
        <p:spPr>
          <a:xfrm>
            <a:off x="76200" y="2819400"/>
            <a:ext cx="8991600" cy="914400"/>
          </a:xfrm>
        </p:spPr>
        <p:txBody>
          <a:bodyPr>
            <a:noAutofit/>
          </a:bodyPr>
          <a:lstStyle/>
          <a:p>
            <a:pPr algn="ctr">
              <a:buNone/>
            </a:pPr>
            <a:r>
              <a:rPr lang="en-US" sz="3000" dirty="0">
                <a:solidFill>
                  <a:schemeClr val="tx1"/>
                </a:solidFill>
                <a:latin typeface="Arial Narrow" pitchFamily="34" charset="0"/>
                <a:cs typeface="Times New Roman" pitchFamily="18" charset="0"/>
              </a:rPr>
              <a:t>The Spirit dwells in the Church and in the hearts of the faithful, as in a temple. Through them He prays and bears witness to their adoptive </a:t>
            </a:r>
            <a:r>
              <a:rPr lang="en-US" sz="3000" dirty="0" err="1">
                <a:solidFill>
                  <a:schemeClr val="tx1"/>
                </a:solidFill>
                <a:latin typeface="Arial Narrow" pitchFamily="34" charset="0"/>
                <a:cs typeface="Times New Roman" pitchFamily="18" charset="0"/>
              </a:rPr>
              <a:t>sonship</a:t>
            </a:r>
            <a:r>
              <a:rPr lang="en-US" sz="3000" dirty="0">
                <a:solidFill>
                  <a:schemeClr val="tx1"/>
                </a:solidFill>
                <a:latin typeface="Arial Narrow" pitchFamily="34" charset="0"/>
                <a:cs typeface="Times New Roman" pitchFamily="18" charset="0"/>
              </a:rPr>
              <a:t>. He guides the Church to the fullness of all truth </a:t>
            </a:r>
            <a:r>
              <a:rPr lang="en-US" sz="2500" dirty="0">
                <a:solidFill>
                  <a:schemeClr val="tx1"/>
                </a:solidFill>
                <a:latin typeface="Arial Narrow" pitchFamily="34" charset="0"/>
                <a:cs typeface="Times New Roman" pitchFamily="18" charset="0"/>
              </a:rPr>
              <a:t>(Vat. II, The Church, No. 4).</a:t>
            </a:r>
          </a:p>
        </p:txBody>
      </p:sp>
      <p:sp>
        <p:nvSpPr>
          <p:cNvPr id="16" name="Sun 15"/>
          <p:cNvSpPr/>
          <p:nvPr/>
        </p:nvSpPr>
        <p:spPr>
          <a:xfrm>
            <a:off x="228600" y="1143000"/>
            <a:ext cx="914400" cy="914400"/>
          </a:xfrm>
          <a:prstGeom prst="sun">
            <a:avLst>
              <a:gd name="adj" fmla="val 25000"/>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un 16"/>
          <p:cNvSpPr/>
          <p:nvPr/>
        </p:nvSpPr>
        <p:spPr>
          <a:xfrm>
            <a:off x="8001000" y="1143000"/>
            <a:ext cx="914400" cy="914400"/>
          </a:xfrm>
          <a:prstGeom prst="sun">
            <a:avLst>
              <a:gd name="adj" fmla="val 25000"/>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200" y="609600"/>
            <a:ext cx="8991600" cy="5562600"/>
          </a:xfrm>
          <a:prstGeom prst="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762000"/>
            <a:ext cx="9144000" cy="838200"/>
          </a:xfrm>
        </p:spPr>
        <p:txBody>
          <a:bodyPr>
            <a:noAutofit/>
          </a:bodyPr>
          <a:lstStyle/>
          <a:p>
            <a:pPr algn="ctr"/>
            <a:r>
              <a:rPr lang="en-US" sz="3400" b="1" dirty="0">
                <a:solidFill>
                  <a:srgbClr val="002060"/>
                </a:solidFill>
                <a:latin typeface="Cooper Std Black" pitchFamily="18" charset="0"/>
                <a:cs typeface="Times New Roman" pitchFamily="18" charset="0"/>
              </a:rPr>
              <a:t>To Know the Mother Church</a:t>
            </a:r>
            <a:endParaRPr lang="en-US" sz="3400" dirty="0">
              <a:solidFill>
                <a:srgbClr val="002060"/>
              </a:solidFill>
              <a:latin typeface="Cooper Std Black" pitchFamily="18" charset="0"/>
              <a:cs typeface="Times New Roman" pitchFamily="18" charset="0"/>
            </a:endParaRPr>
          </a:p>
        </p:txBody>
      </p:sp>
      <p:sp>
        <p:nvSpPr>
          <p:cNvPr id="5" name="Content Placeholder 2"/>
          <p:cNvSpPr>
            <a:spLocks noGrp="1"/>
          </p:cNvSpPr>
          <p:nvPr>
            <p:ph idx="1"/>
          </p:nvPr>
        </p:nvSpPr>
        <p:spPr>
          <a:xfrm>
            <a:off x="533400" y="1924064"/>
            <a:ext cx="8077200" cy="3638536"/>
          </a:xfrm>
        </p:spPr>
        <p:txBody>
          <a:bodyPr>
            <a:noAutofit/>
          </a:bodyPr>
          <a:lstStyle/>
          <a:p>
            <a:pPr marL="0" indent="0" algn="just">
              <a:buNone/>
            </a:pPr>
            <a:r>
              <a:rPr lang="en-US" sz="2600" dirty="0">
                <a:solidFill>
                  <a:schemeClr val="tx1"/>
                </a:solidFill>
                <a:latin typeface="Arial Narrow" pitchFamily="34" charset="0"/>
                <a:cs typeface="Times New Roman" pitchFamily="18" charset="0"/>
              </a:rPr>
              <a:t>	The </a:t>
            </a:r>
            <a:r>
              <a:rPr lang="en-US" sz="2600" dirty="0" err="1">
                <a:solidFill>
                  <a:schemeClr val="tx1"/>
                </a:solidFill>
                <a:latin typeface="Arial Narrow" pitchFamily="34" charset="0"/>
                <a:cs typeface="Times New Roman" pitchFamily="18" charset="0"/>
              </a:rPr>
              <a:t>Nazranies</a:t>
            </a:r>
            <a:r>
              <a:rPr lang="en-US" sz="2600" dirty="0">
                <a:solidFill>
                  <a:schemeClr val="tx1"/>
                </a:solidFill>
                <a:latin typeface="Arial Narrow" pitchFamily="34" charset="0"/>
                <a:cs typeface="Times New Roman" pitchFamily="18" charset="0"/>
              </a:rPr>
              <a:t> lived a life that faithfully followed the traditions and life-style of the community founded by St. Thomas. They called the sum total of their life-style 'Mar </a:t>
            </a:r>
            <a:r>
              <a:rPr lang="en-US" sz="2600" dirty="0" err="1">
                <a:solidFill>
                  <a:schemeClr val="tx1"/>
                </a:solidFill>
                <a:latin typeface="Arial Narrow" pitchFamily="34" charset="0"/>
                <a:cs typeface="Times New Roman" pitchFamily="18" charset="0"/>
              </a:rPr>
              <a:t>Thomma</a:t>
            </a:r>
            <a:r>
              <a:rPr lang="en-US" sz="2600" dirty="0">
                <a:solidFill>
                  <a:schemeClr val="tx1"/>
                </a:solidFill>
                <a:latin typeface="Arial Narrow" pitchFamily="34" charset="0"/>
                <a:cs typeface="Times New Roman" pitchFamily="18" charset="0"/>
              </a:rPr>
              <a:t> </a:t>
            </a:r>
            <a:r>
              <a:rPr lang="en-US" sz="2600" dirty="0" err="1">
                <a:solidFill>
                  <a:schemeClr val="tx1"/>
                </a:solidFill>
                <a:latin typeface="Arial Narrow" pitchFamily="34" charset="0"/>
                <a:cs typeface="Times New Roman" pitchFamily="18" charset="0"/>
              </a:rPr>
              <a:t>Margam</a:t>
            </a:r>
            <a:r>
              <a:rPr lang="en-US" sz="2600" dirty="0">
                <a:solidFill>
                  <a:schemeClr val="tx1"/>
                </a:solidFill>
                <a:latin typeface="Arial Narrow" pitchFamily="34" charset="0"/>
                <a:cs typeface="Times New Roman" pitchFamily="18" charset="0"/>
              </a:rPr>
              <a:t>'. They believed that their Church possessed the authenticity, equality and nobility like any other Churches.</a:t>
            </a:r>
          </a:p>
        </p:txBody>
      </p:sp>
      <p:sp>
        <p:nvSpPr>
          <p:cNvPr id="16" name="L-Shape 15"/>
          <p:cNvSpPr/>
          <p:nvPr/>
        </p:nvSpPr>
        <p:spPr>
          <a:xfrm>
            <a:off x="8610600" y="609600"/>
            <a:ext cx="457200" cy="457200"/>
          </a:xfrm>
          <a:prstGeom prst="corner">
            <a:avLst>
              <a:gd name="adj1" fmla="val 28481"/>
              <a:gd name="adj2" fmla="val 24684"/>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L-Shape 16"/>
          <p:cNvSpPr/>
          <p:nvPr/>
        </p:nvSpPr>
        <p:spPr>
          <a:xfrm rot="5400000">
            <a:off x="8610600" y="5715000"/>
            <a:ext cx="457200" cy="457200"/>
          </a:xfrm>
          <a:prstGeom prst="corner">
            <a:avLst>
              <a:gd name="adj1" fmla="val 28481"/>
              <a:gd name="adj2" fmla="val 24684"/>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L-Shape 17"/>
          <p:cNvSpPr/>
          <p:nvPr/>
        </p:nvSpPr>
        <p:spPr>
          <a:xfrm rot="10800000">
            <a:off x="76200" y="5715000"/>
            <a:ext cx="457200" cy="457200"/>
          </a:xfrm>
          <a:prstGeom prst="corner">
            <a:avLst>
              <a:gd name="adj1" fmla="val 28481"/>
              <a:gd name="adj2" fmla="val 24684"/>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L-Shape 18"/>
          <p:cNvSpPr/>
          <p:nvPr/>
        </p:nvSpPr>
        <p:spPr>
          <a:xfrm rot="16200000">
            <a:off x="76200" y="609600"/>
            <a:ext cx="457200" cy="457200"/>
          </a:xfrm>
          <a:prstGeom prst="corner">
            <a:avLst>
              <a:gd name="adj1" fmla="val 28481"/>
              <a:gd name="adj2" fmla="val 24684"/>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76200" y="609600"/>
            <a:ext cx="228600" cy="228600"/>
          </a:xfrm>
          <a:prstGeom prst="rect">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76200" y="5943600"/>
            <a:ext cx="228600" cy="228600"/>
          </a:xfrm>
          <a:prstGeom prst="rect">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8839200" y="5943600"/>
            <a:ext cx="228600" cy="228600"/>
          </a:xfrm>
          <a:prstGeom prst="rect">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8839200" y="609600"/>
            <a:ext cx="228600" cy="228600"/>
          </a:xfrm>
          <a:prstGeom prst="rect">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1143000"/>
            <a:ext cx="9144000" cy="5029200"/>
          </a:xfrm>
          <a:prstGeom prst="rect">
            <a:avLst/>
          </a:prstGeom>
          <a:gradFill flip="none" rotWithShape="1">
            <a:gsLst>
              <a:gs pos="0">
                <a:srgbClr val="6699FF">
                  <a:tint val="66000"/>
                  <a:satMod val="160000"/>
                </a:srgbClr>
              </a:gs>
              <a:gs pos="50000">
                <a:srgbClr val="6699FF">
                  <a:tint val="44500"/>
                  <a:satMod val="160000"/>
                </a:srgbClr>
              </a:gs>
              <a:gs pos="100000">
                <a:srgbClr val="6699FF">
                  <a:tint val="23500"/>
                  <a:satMod val="160000"/>
                </a:srgbClr>
              </a:gs>
            </a:gsLst>
            <a:lin ang="5400000" scaled="1"/>
            <a:tileRect/>
          </a:gra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1143000"/>
            <a:ext cx="9144000" cy="838200"/>
          </a:xfrm>
        </p:spPr>
        <p:txBody>
          <a:bodyPr>
            <a:normAutofit/>
          </a:bodyPr>
          <a:lstStyle/>
          <a:p>
            <a:pPr algn="ctr"/>
            <a:r>
              <a:rPr lang="en-US" sz="3500" b="1" dirty="0">
                <a:solidFill>
                  <a:srgbClr val="FF0000"/>
                </a:solidFill>
                <a:latin typeface="Cooper Std Black" pitchFamily="18" charset="0"/>
                <a:cs typeface="Times New Roman" pitchFamily="18" charset="0"/>
              </a:rPr>
              <a:t>Questions</a:t>
            </a:r>
          </a:p>
        </p:txBody>
      </p:sp>
      <p:sp>
        <p:nvSpPr>
          <p:cNvPr id="5" name="Content Placeholder 2"/>
          <p:cNvSpPr>
            <a:spLocks noGrp="1"/>
          </p:cNvSpPr>
          <p:nvPr>
            <p:ph idx="1"/>
          </p:nvPr>
        </p:nvSpPr>
        <p:spPr>
          <a:xfrm>
            <a:off x="533400" y="2209800"/>
            <a:ext cx="8382000" cy="2209800"/>
          </a:xfrm>
        </p:spPr>
        <p:txBody>
          <a:bodyPr>
            <a:noAutofit/>
          </a:bodyPr>
          <a:lstStyle/>
          <a:p>
            <a:pPr marL="347663" indent="-347663" algn="just">
              <a:buNone/>
            </a:pPr>
            <a:r>
              <a:rPr lang="en-US" sz="2900" dirty="0">
                <a:solidFill>
                  <a:schemeClr val="tx1"/>
                </a:solidFill>
                <a:latin typeface="Arial Narrow" pitchFamily="34" charset="0"/>
                <a:cs typeface="Times New Roman" pitchFamily="18" charset="0"/>
              </a:rPr>
              <a:t>1.	How do we know that the early Church was led by the Holy Spirit?</a:t>
            </a:r>
          </a:p>
          <a:p>
            <a:pPr marL="347663" indent="-347663" algn="just">
              <a:buNone/>
            </a:pPr>
            <a:r>
              <a:rPr lang="en-US" sz="2900" dirty="0">
                <a:solidFill>
                  <a:schemeClr val="tx1"/>
                </a:solidFill>
                <a:latin typeface="Arial Narrow" pitchFamily="34" charset="0"/>
                <a:cs typeface="Times New Roman" pitchFamily="18" charset="0"/>
              </a:rPr>
              <a:t>2.	How does the Holy Spirit build up the Church?</a:t>
            </a:r>
          </a:p>
          <a:p>
            <a:pPr marL="347663" indent="-347663" algn="just">
              <a:buNone/>
            </a:pPr>
            <a:r>
              <a:rPr lang="en-US" sz="2900" dirty="0">
                <a:solidFill>
                  <a:schemeClr val="tx1"/>
                </a:solidFill>
                <a:latin typeface="Arial Narrow" pitchFamily="34" charset="0"/>
                <a:cs typeface="Times New Roman" pitchFamily="18" charset="0"/>
              </a:rPr>
              <a:t>3.	What are the gifts of the Holy Spirit bestowed on the faithful?</a:t>
            </a:r>
          </a:p>
          <a:p>
            <a:pPr marL="347663" indent="-347663" algn="just">
              <a:buNone/>
            </a:pPr>
            <a:r>
              <a:rPr lang="en-US" sz="2900" dirty="0">
                <a:solidFill>
                  <a:schemeClr val="tx1"/>
                </a:solidFill>
                <a:latin typeface="Arial Narrow" pitchFamily="34" charset="0"/>
                <a:cs typeface="Times New Roman" pitchFamily="18" charset="0"/>
              </a:rPr>
              <a:t>4.	How do we become the temples of the Holy Spirit?</a:t>
            </a:r>
          </a:p>
          <a:p>
            <a:pPr marL="347663" indent="-347663" algn="just">
              <a:buNone/>
            </a:pPr>
            <a:r>
              <a:rPr lang="en-US" sz="2900" dirty="0">
                <a:solidFill>
                  <a:schemeClr val="tx1"/>
                </a:solidFill>
                <a:latin typeface="Arial Narrow" pitchFamily="34" charset="0"/>
                <a:cs typeface="Times New Roman" pitchFamily="18" charset="0"/>
              </a:rPr>
              <a:t>5.	What should we do that we may be led by the Spirit?</a:t>
            </a:r>
          </a:p>
        </p:txBody>
      </p:sp>
      <p:sp>
        <p:nvSpPr>
          <p:cNvPr id="7" name="Rectangle 6"/>
          <p:cNvSpPr/>
          <p:nvPr/>
        </p:nvSpPr>
        <p:spPr>
          <a:xfrm>
            <a:off x="0" y="1600201"/>
            <a:ext cx="2743200" cy="152400"/>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rot="10800000">
            <a:off x="6400800" y="1600201"/>
            <a:ext cx="2743200" cy="152400"/>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anim calcmode="lin" valueType="num">
                                      <p:cBhvr>
                                        <p:cTn id="19"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5">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 calcmode="lin" valueType="num">
                                      <p:cBhvr>
                                        <p:cTn id="25"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5">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5">
                                            <p:txEl>
                                              <p:pRg st="3" end="3"/>
                                            </p:txEl>
                                          </p:spTgt>
                                        </p:tgtEl>
                                        <p:attrNameLst>
                                          <p:attrName>style.visibility</p:attrName>
                                        </p:attrNameLst>
                                      </p:cBhvr>
                                      <p:to>
                                        <p:strVal val="visible"/>
                                      </p:to>
                                    </p:set>
                                    <p:anim calcmode="lin" valueType="num">
                                      <p:cBhvr>
                                        <p:cTn id="31" dur="500" fill="hold"/>
                                        <p:tgtEl>
                                          <p:spTgt spid="5">
                                            <p:txEl>
                                              <p:pRg st="3" end="3"/>
                                            </p:txEl>
                                          </p:spTgt>
                                        </p:tgtEl>
                                        <p:attrNameLst>
                                          <p:attrName>ppt_w</p:attrName>
                                        </p:attrNameLst>
                                      </p:cBhvr>
                                      <p:tavLst>
                                        <p:tav tm="0">
                                          <p:val>
                                            <p:fltVal val="0"/>
                                          </p:val>
                                        </p:tav>
                                        <p:tav tm="100000">
                                          <p:val>
                                            <p:strVal val="#ppt_w"/>
                                          </p:val>
                                        </p:tav>
                                      </p:tavLst>
                                    </p:anim>
                                    <p:anim calcmode="lin" valueType="num">
                                      <p:cBhvr>
                                        <p:cTn id="32" dur="500" fill="hold"/>
                                        <p:tgtEl>
                                          <p:spTgt spid="5">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p:cTn id="37" dur="500" fill="hold"/>
                                        <p:tgtEl>
                                          <p:spTgt spid="5">
                                            <p:txEl>
                                              <p:pRg st="4" end="4"/>
                                            </p:txEl>
                                          </p:spTgt>
                                        </p:tgtEl>
                                        <p:attrNameLst>
                                          <p:attrName>ppt_w</p:attrName>
                                        </p:attrNameLst>
                                      </p:cBhvr>
                                      <p:tavLst>
                                        <p:tav tm="0">
                                          <p:val>
                                            <p:fltVal val="0"/>
                                          </p:val>
                                        </p:tav>
                                        <p:tav tm="100000">
                                          <p:val>
                                            <p:strVal val="#ppt_w"/>
                                          </p:val>
                                        </p:tav>
                                      </p:tavLst>
                                    </p:anim>
                                    <p:anim calcmode="lin" valueType="num">
                                      <p:cBhvr>
                                        <p:cTn id="38" dur="500" fill="hold"/>
                                        <p:tgtEl>
                                          <p:spTgt spid="5">
                                            <p:txEl>
                                              <p:pRg st="4" end="4"/>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578584"/>
            <a:ext cx="9144000" cy="1631216"/>
          </a:xfrm>
          <a:prstGeom prst="rect">
            <a:avLst/>
          </a:prstGeom>
          <a:noFill/>
        </p:spPr>
        <p:txBody>
          <a:bodyPr wrap="square" rtlCol="0">
            <a:spAutoFit/>
          </a:bodyPr>
          <a:lstStyle/>
          <a:p>
            <a:pPr algn="ctr"/>
            <a:r>
              <a:rPr lang="en-US" sz="3000" b="1" dirty="0">
                <a:latin typeface="Cooper Std Black" pitchFamily="18" charset="0"/>
                <a:cs typeface="Times New Roman" pitchFamily="18" charset="0"/>
              </a:rPr>
              <a:t>LESSON 4</a:t>
            </a:r>
          </a:p>
          <a:p>
            <a:pPr algn="ctr"/>
            <a:r>
              <a:rPr lang="en-US" sz="3500" b="1" dirty="0">
                <a:solidFill>
                  <a:srgbClr val="FF0000"/>
                </a:solidFill>
                <a:latin typeface="Cooper Std Black" pitchFamily="18" charset="0"/>
                <a:cs typeface="Times New Roman" pitchFamily="18" charset="0"/>
              </a:rPr>
              <a:t>CHURCH : THE COMMUNITY        LED BY THE SPIRIT</a:t>
            </a:r>
            <a:endParaRPr lang="en-US" sz="3500" b="1" dirty="0">
              <a:latin typeface="Cooper Std Black" pitchFamily="18" charset="0"/>
              <a:cs typeface="Times New Roman" pitchFamily="18" charset="0"/>
            </a:endParaRPr>
          </a:p>
        </p:txBody>
      </p:sp>
      <p:pic>
        <p:nvPicPr>
          <p:cNvPr id="1026" name="Picture 2" descr="C:\Users\user\Desktop\doveshad.png"/>
          <p:cNvPicPr>
            <a:picLocks noChangeAspect="1" noChangeArrowheads="1"/>
          </p:cNvPicPr>
          <p:nvPr/>
        </p:nvPicPr>
        <p:blipFill>
          <a:blip r:embed="rId2" cstate="print"/>
          <a:srcRect/>
          <a:stretch>
            <a:fillRect/>
          </a:stretch>
        </p:blipFill>
        <p:spPr bwMode="auto">
          <a:xfrm>
            <a:off x="1779494" y="2133600"/>
            <a:ext cx="5535706" cy="4481286"/>
          </a:xfrm>
          <a:prstGeom prst="rect">
            <a:avLst/>
          </a:prstGeom>
          <a:noFill/>
        </p:spPr>
      </p:pic>
    </p:spTree>
    <p:extLst>
      <p:ext uri="{BB962C8B-B14F-4D97-AF65-F5344CB8AC3E}">
        <p14:creationId xmlns="" xmlns:p14="http://schemas.microsoft.com/office/powerpoint/2010/main" val="3886861740"/>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p:cTn id="13"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076" name="Picture 4" descr="C:\Users\user\Desktop\vadafone\G_Multi01.gif"/>
          <p:cNvPicPr>
            <a:picLocks noChangeAspect="1" noChangeArrowheads="1" noCrop="1"/>
          </p:cNvPicPr>
          <p:nvPr/>
        </p:nvPicPr>
        <p:blipFill>
          <a:blip r:embed="rId2" cstate="print"/>
          <a:srcRect/>
          <a:stretch>
            <a:fillRect/>
          </a:stretch>
        </p:blipFill>
        <p:spPr bwMode="auto">
          <a:xfrm>
            <a:off x="1828800" y="1600200"/>
            <a:ext cx="5410200" cy="3657600"/>
          </a:xfrm>
          <a:prstGeom prst="rect">
            <a:avLst/>
          </a:prstGeom>
          <a:noFill/>
        </p:spPr>
      </p:pic>
      <p:pic>
        <p:nvPicPr>
          <p:cNvPr id="9" name="Picture 2" descr="C:\Users\user\Desktop\SMCC PHOTO\Candle-06-june.gif"/>
          <p:cNvPicPr>
            <a:picLocks noChangeAspect="1" noChangeArrowheads="1" noCrop="1"/>
          </p:cNvPicPr>
          <p:nvPr/>
        </p:nvPicPr>
        <p:blipFill>
          <a:blip r:embed="rId3" cstate="print"/>
          <a:srcRect/>
          <a:stretch>
            <a:fillRect/>
          </a:stretch>
        </p:blipFill>
        <p:spPr bwMode="auto">
          <a:xfrm>
            <a:off x="3810000" y="1357544"/>
            <a:ext cx="1524000" cy="2071456"/>
          </a:xfrm>
          <a:prstGeom prst="rect">
            <a:avLst/>
          </a:prstGeom>
          <a:noFill/>
        </p:spPr>
      </p:pic>
      <p:sp>
        <p:nvSpPr>
          <p:cNvPr id="5" name="Rectangle 4"/>
          <p:cNvSpPr/>
          <p:nvPr/>
        </p:nvSpPr>
        <p:spPr>
          <a:xfrm>
            <a:off x="914400" y="4343400"/>
            <a:ext cx="7315200" cy="1246495"/>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7500" b="1" cap="none" spc="0" dirty="0">
                <a:ln w="11430">
                  <a:solidFill>
                    <a:srgbClr val="FF0000"/>
                  </a:solidFill>
                </a:ln>
                <a:solidFill>
                  <a:srgbClr val="FFFF00"/>
                </a:solidFill>
                <a:effectLst>
                  <a:outerShdw blurRad="80000" dist="40000" dir="5040000" algn="tl">
                    <a:srgbClr val="000000">
                      <a:alpha val="30000"/>
                    </a:srgbClr>
                  </a:outerShdw>
                </a:effectLst>
                <a:latin typeface="Algerian" pitchFamily="82" charset="0"/>
              </a:rPr>
              <a:t>Thank </a:t>
            </a:r>
            <a:r>
              <a:rPr lang="en-US" sz="7500" b="1" dirty="0">
                <a:ln w="11430">
                  <a:solidFill>
                    <a:srgbClr val="FF0000"/>
                  </a:solidFill>
                </a:ln>
                <a:solidFill>
                  <a:srgbClr val="FFFF00"/>
                </a:solidFill>
                <a:effectLst>
                  <a:outerShdw blurRad="80000" dist="40000" dir="5040000" algn="tl">
                    <a:srgbClr val="000000">
                      <a:alpha val="30000"/>
                    </a:srgbClr>
                  </a:outerShdw>
                </a:effectLst>
                <a:latin typeface="Algerian" pitchFamily="82" charset="0"/>
              </a:rPr>
              <a:t>you</a:t>
            </a:r>
            <a:endParaRPr lang="en-US" sz="7500" b="1" cap="none" spc="0" dirty="0">
              <a:ln w="11430">
                <a:solidFill>
                  <a:srgbClr val="FF0000"/>
                </a:solidFill>
              </a:ln>
              <a:solidFill>
                <a:srgbClr val="FFFF00"/>
              </a:solidFill>
              <a:effectLst>
                <a:outerShdw blurRad="80000" dist="40000" dir="5040000" algn="tl">
                  <a:srgbClr val="000000">
                    <a:alpha val="30000"/>
                  </a:srgbClr>
                </a:outerShdw>
              </a:effectLst>
              <a:latin typeface="Algerian" pitchFamily="82" charset="0"/>
            </a:endParaRPr>
          </a:p>
        </p:txBody>
      </p:sp>
      <p:pic>
        <p:nvPicPr>
          <p:cNvPr id="14" name="Picture 8" descr="mobile 032"/>
          <p:cNvPicPr>
            <a:picLocks noChangeAspect="1" noChangeArrowheads="1" noCrop="1"/>
          </p:cNvPicPr>
          <p:nvPr/>
        </p:nvPicPr>
        <p:blipFill>
          <a:blip r:embed="rId4" cstate="print"/>
          <a:srcRect/>
          <a:stretch>
            <a:fillRect/>
          </a:stretch>
        </p:blipFill>
        <p:spPr bwMode="auto">
          <a:xfrm rot="19266774">
            <a:off x="3962138" y="3504262"/>
            <a:ext cx="1257057" cy="928432"/>
          </a:xfrm>
          <a:prstGeom prst="rect">
            <a:avLst/>
          </a:prstGeom>
          <a:noFill/>
          <a:ln w="9525">
            <a:noFill/>
            <a:miter lim="800000"/>
            <a:headEnd/>
            <a:tailEnd/>
          </a:ln>
        </p:spPr>
      </p:pic>
    </p:spTree>
  </p:cSld>
  <p:clrMapOvr>
    <a:overrideClrMapping bg1="dk1" tx1="lt1" bg2="dk2" tx2="lt2" accent1="accent1" accent2="accent2" accent3="accent3" accent4="accent4" accent5="accent5" accent6="accent6" hlink="hlink" folHlink="folHlink"/>
  </p:clrMapOvr>
  <p:transition>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by="(-#ppt_w*2)" calcmode="lin" valueType="num">
                                      <p:cBhvr rctx="PPT">
                                        <p:cTn id="7" dur="500" autoRev="1" fill="hold">
                                          <p:stCondLst>
                                            <p:cond delay="0"/>
                                          </p:stCondLst>
                                        </p:cTn>
                                        <p:tgtEl>
                                          <p:spTgt spid="5"/>
                                        </p:tgtEl>
                                        <p:attrNameLst>
                                          <p:attrName>ppt_w</p:attrName>
                                        </p:attrNameLst>
                                      </p:cBhvr>
                                    </p:anim>
                                    <p:anim by="(#ppt_w*0.50)" calcmode="lin" valueType="num">
                                      <p:cBhvr>
                                        <p:cTn id="8" dur="500" decel="50000" autoRev="1" fill="hold">
                                          <p:stCondLst>
                                            <p:cond delay="0"/>
                                          </p:stCondLst>
                                        </p:cTn>
                                        <p:tgtEl>
                                          <p:spTgt spid="5"/>
                                        </p:tgtEl>
                                        <p:attrNameLst>
                                          <p:attrName>ppt_x</p:attrName>
                                        </p:attrNameLst>
                                      </p:cBhvr>
                                    </p:anim>
                                    <p:anim from="(-#ppt_h/2)" to="(#ppt_y)" calcmode="lin" valueType="num">
                                      <p:cBhvr>
                                        <p:cTn id="9" dur="1000" fill="hold">
                                          <p:stCondLst>
                                            <p:cond delay="0"/>
                                          </p:stCondLst>
                                        </p:cTn>
                                        <p:tgtEl>
                                          <p:spTgt spid="5"/>
                                        </p:tgtEl>
                                        <p:attrNameLst>
                                          <p:attrName>ppt_y</p:attrName>
                                        </p:attrNameLst>
                                      </p:cBhvr>
                                    </p:anim>
                                    <p:animRot by="21600000">
                                      <p:cBhvr>
                                        <p:cTn id="10" dur="1000" fill="hold">
                                          <p:stCondLst>
                                            <p:cond delay="0"/>
                                          </p:stCondLst>
                                        </p:cTn>
                                        <p:tgtEl>
                                          <p:spTgt spid="5"/>
                                        </p:tgtEl>
                                        <p:attrNameLst>
                                          <p:attrName>r</p:attrName>
                                        </p:attrNameLst>
                                      </p:cBhvr>
                                    </p:animRot>
                                  </p:childTnLst>
                                </p:cTn>
                              </p:par>
                              <p:par>
                                <p:cTn id="11" presetID="1" presetClass="path" presetSubtype="0" accel="50000" decel="50000" fill="hold" nodeType="withEffect">
                                  <p:stCondLst>
                                    <p:cond delay="0"/>
                                  </p:stCondLst>
                                  <p:childTnLst>
                                    <p:animMotion origin="layout" path="M 0 0  C 0.069 0  0.125 0.07467  0.125 0.16667  C 0.125 0.25867  0.069 0.33333  0 0.33333  C -0.069 0.33333  -0.125 0.25867  -0.125 0.16667  C -0.125 0.07467  -0.069 0  0 0  Z" pathEditMode="relative" ptsTypes="">
                                      <p:cBhvr>
                                        <p:cTn id="12" dur="2000" fill="hold"/>
                                        <p:tgtEl>
                                          <p:spTgt spid="14"/>
                                        </p:tgtEl>
                                        <p:attrNameLst>
                                          <p:attrName>ppt_x</p:attrName>
                                          <p:attrName>ppt_y</p:attrName>
                                        </p:attrNameLst>
                                      </p:cBhvr>
                                    </p:animMotion>
                                  </p:childTnLst>
                                </p:cTn>
                              </p:par>
                            </p:childTnLst>
                          </p:cTn>
                        </p:par>
                        <p:par>
                          <p:cTn id="13" fill="hold">
                            <p:stCondLst>
                              <p:cond delay="2000"/>
                            </p:stCondLst>
                            <p:childTnLst>
                              <p:par>
                                <p:cTn id="14" presetID="26" presetClass="emph" presetSubtype="0" fill="hold" grpId="1" nodeType="afterEffect">
                                  <p:stCondLst>
                                    <p:cond delay="0"/>
                                  </p:stCondLst>
                                  <p:iterate type="lt">
                                    <p:tmPct val="0"/>
                                  </p:iterate>
                                  <p:childTnLst>
                                    <p:animEffect transition="out" filter="fade">
                                      <p:cBhvr>
                                        <p:cTn id="15" dur="500" tmFilter="0, 0; .2, .5; .8, .5; 1, 0"/>
                                        <p:tgtEl>
                                          <p:spTgt spid="5"/>
                                        </p:tgtEl>
                                      </p:cBhvr>
                                    </p:animEffect>
                                    <p:animScale>
                                      <p:cBhvr>
                                        <p:cTn id="16" dur="25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extBox 6"/>
          <p:cNvSpPr txBox="1"/>
          <p:nvPr/>
        </p:nvSpPr>
        <p:spPr>
          <a:xfrm>
            <a:off x="2971800" y="304800"/>
            <a:ext cx="5943600" cy="6240170"/>
          </a:xfrm>
          <a:prstGeom prst="rect">
            <a:avLst/>
          </a:prstGeom>
          <a:noFill/>
        </p:spPr>
        <p:txBody>
          <a:bodyPr wrap="square" rtlCol="0">
            <a:spAutoFit/>
          </a:bodyPr>
          <a:lstStyle/>
          <a:p>
            <a:pPr algn="just"/>
            <a:r>
              <a:rPr lang="en-US" sz="2350" dirty="0">
                <a:latin typeface="Arial Narrow" pitchFamily="34" charset="0"/>
                <a:cs typeface="Times New Roman" pitchFamily="18" charset="0"/>
              </a:rPr>
              <a:t>	Jesus had ordered his disciples not to leave the city until they receive power from on high. So they all remained together in prayer till the day of the Pentecost. We read in the Acts of the Apostles</a:t>
            </a:r>
            <a:r>
              <a:rPr lang="en-US" sz="2350" dirty="0">
                <a:solidFill>
                  <a:srgbClr val="FF00FF"/>
                </a:solidFill>
                <a:latin typeface="Arial Narrow" pitchFamily="34" charset="0"/>
                <a:cs typeface="Times New Roman" pitchFamily="18" charset="0"/>
              </a:rPr>
              <a:t>: “But you shall receive power when the Holy Spirit has come upon you; and you shall be my witnesses in Jerusalem, and in all Judea and Samaria and to the end of the earth.” </a:t>
            </a:r>
            <a:r>
              <a:rPr lang="en-US" sz="2350" dirty="0">
                <a:latin typeface="Arial Narrow" pitchFamily="34" charset="0"/>
                <a:cs typeface="Times New Roman" pitchFamily="18" charset="0"/>
              </a:rPr>
              <a:t>(Acts 1:8). These words of Jesus were fulfilled on the day of Pentecost. On that day Mary, the mother of Jesus and all the disciples were together. And suddenly a sound came from heaven like the rush of a mighty wind and it filled all the house where they were sitting. And there appeared to them tongues as of fire, distributed and resting on each one of them. And they were all filled with the Holy Spirit and began to speak in other tongues, as the Spirit gave them utterance (Acts. 2:2-4).</a:t>
            </a:r>
            <a:endParaRPr lang="en-US" sz="2350" dirty="0">
              <a:solidFill>
                <a:srgbClr val="FF00FF"/>
              </a:solidFill>
              <a:latin typeface="Arial Narrow" pitchFamily="34" charset="0"/>
              <a:cs typeface="Times New Roman" pitchFamily="18" charset="0"/>
            </a:endParaRPr>
          </a:p>
        </p:txBody>
      </p:sp>
      <p:pic>
        <p:nvPicPr>
          <p:cNvPr id="2050" name="Picture 2" descr="C:\Users\user\Desktop\Bitmap in Page 28-33 (Lesson 4).cdr.jpg"/>
          <p:cNvPicPr>
            <a:picLocks noChangeAspect="1" noChangeArrowheads="1"/>
          </p:cNvPicPr>
          <p:nvPr/>
        </p:nvPicPr>
        <p:blipFill>
          <a:blip r:embed="rId2" cstate="print"/>
          <a:srcRect/>
          <a:stretch>
            <a:fillRect/>
          </a:stretch>
        </p:blipFill>
        <p:spPr bwMode="auto">
          <a:xfrm>
            <a:off x="0" y="2209800"/>
            <a:ext cx="2773362" cy="4114800"/>
          </a:xfrm>
          <a:prstGeom prst="rect">
            <a:avLst/>
          </a:prstGeom>
          <a:noFill/>
        </p:spPr>
      </p:pic>
      <p:pic>
        <p:nvPicPr>
          <p:cNvPr id="4" name="Picture 2" descr="C:\Users\user\Desktop\doveshad.png"/>
          <p:cNvPicPr>
            <a:picLocks noChangeAspect="1" noChangeArrowheads="1"/>
          </p:cNvPicPr>
          <p:nvPr/>
        </p:nvPicPr>
        <p:blipFill>
          <a:blip r:embed="rId3" cstate="print"/>
          <a:srcRect/>
          <a:stretch>
            <a:fillRect/>
          </a:stretch>
        </p:blipFill>
        <p:spPr bwMode="auto">
          <a:xfrm>
            <a:off x="228600" y="76200"/>
            <a:ext cx="2541494" cy="2057400"/>
          </a:xfrm>
          <a:prstGeom prst="rect">
            <a:avLst/>
          </a:prstGeom>
          <a:noFill/>
        </p:spPr>
      </p:pic>
      <p:cxnSp>
        <p:nvCxnSpPr>
          <p:cNvPr id="6" name="Straight Connector 5"/>
          <p:cNvCxnSpPr/>
          <p:nvPr/>
        </p:nvCxnSpPr>
        <p:spPr>
          <a:xfrm rot="5400000">
            <a:off x="0" y="1752600"/>
            <a:ext cx="1447800" cy="1143000"/>
          </a:xfrm>
          <a:prstGeom prst="line">
            <a:avLst/>
          </a:prstGeom>
          <a:ln w="38100">
            <a:solidFill>
              <a:srgbClr val="FFFF00"/>
            </a:solidFill>
            <a:prstDash val="lgDashDot"/>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5400000">
            <a:off x="228600" y="1828800"/>
            <a:ext cx="1295400" cy="838200"/>
          </a:xfrm>
          <a:prstGeom prst="line">
            <a:avLst/>
          </a:prstGeom>
          <a:ln w="38100">
            <a:solidFill>
              <a:srgbClr val="FFFF00"/>
            </a:solidFill>
            <a:prstDash val="lgDashDot"/>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28600" y="1981200"/>
            <a:ext cx="1447800" cy="685800"/>
          </a:xfrm>
          <a:prstGeom prst="line">
            <a:avLst/>
          </a:prstGeom>
          <a:ln w="38100">
            <a:solidFill>
              <a:srgbClr val="FFFF00"/>
            </a:solidFill>
            <a:prstDash val="lgDashDot"/>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a:off x="457200" y="2057400"/>
            <a:ext cx="1295400" cy="381000"/>
          </a:xfrm>
          <a:prstGeom prst="line">
            <a:avLst/>
          </a:prstGeom>
          <a:ln w="38100">
            <a:solidFill>
              <a:srgbClr val="FFFF00"/>
            </a:solidFill>
            <a:prstDash val="lgDashDot"/>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6200000" flipH="1">
            <a:off x="762000" y="2133600"/>
            <a:ext cx="1219200" cy="152400"/>
          </a:xfrm>
          <a:prstGeom prst="line">
            <a:avLst/>
          </a:prstGeom>
          <a:ln w="38100">
            <a:solidFill>
              <a:srgbClr val="FFFF00"/>
            </a:solidFill>
            <a:prstDash val="lgDashDot"/>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914400" y="1981200"/>
            <a:ext cx="1371600" cy="609600"/>
          </a:xfrm>
          <a:prstGeom prst="line">
            <a:avLst/>
          </a:prstGeom>
          <a:ln w="38100">
            <a:solidFill>
              <a:srgbClr val="FFFF00"/>
            </a:solidFill>
            <a:prstDash val="lgDashDot"/>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104900" y="1790700"/>
            <a:ext cx="1371600" cy="990600"/>
          </a:xfrm>
          <a:prstGeom prst="line">
            <a:avLst/>
          </a:prstGeom>
          <a:ln w="38100">
            <a:solidFill>
              <a:srgbClr val="FFFF00"/>
            </a:solidFill>
            <a:prstDash val="lgDashDot"/>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16200000" flipH="1">
            <a:off x="1257300" y="1638300"/>
            <a:ext cx="1295400" cy="1219200"/>
          </a:xfrm>
          <a:prstGeom prst="line">
            <a:avLst/>
          </a:prstGeom>
          <a:ln w="38100">
            <a:solidFill>
              <a:srgbClr val="FFFF00"/>
            </a:solidFill>
            <a:prstDash val="lgDashDot"/>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16200000" flipH="1">
            <a:off x="1143000" y="1752600"/>
            <a:ext cx="1447800" cy="1143000"/>
          </a:xfrm>
          <a:prstGeom prst="line">
            <a:avLst/>
          </a:prstGeom>
          <a:ln w="38100">
            <a:solidFill>
              <a:srgbClr val="FFFF00"/>
            </a:solidFill>
            <a:prstDash val="lgDashDot"/>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1295400" y="1600200"/>
            <a:ext cx="1371600" cy="1371600"/>
          </a:xfrm>
          <a:prstGeom prst="line">
            <a:avLst/>
          </a:prstGeom>
          <a:ln w="38100">
            <a:solidFill>
              <a:srgbClr val="FFFF00"/>
            </a:solidFill>
            <a:prstDash val="lgDashDot"/>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723900" y="2171700"/>
            <a:ext cx="2362200" cy="1219200"/>
          </a:xfrm>
          <a:prstGeom prst="line">
            <a:avLst/>
          </a:prstGeom>
          <a:ln w="38100">
            <a:solidFill>
              <a:srgbClr val="FFFF00"/>
            </a:solidFill>
            <a:prstDash val="lgDashDot"/>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228600" y="2667000"/>
            <a:ext cx="2743200" cy="609600"/>
          </a:xfrm>
          <a:prstGeom prst="line">
            <a:avLst/>
          </a:prstGeom>
          <a:ln w="38100">
            <a:solidFill>
              <a:srgbClr val="FFFF00"/>
            </a:solidFill>
            <a:prstDash val="lgDash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repeatCount="indefinite"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1000"/>
                                        <p:tgtEl>
                                          <p:spTgt spid="6"/>
                                        </p:tgtEl>
                                      </p:cBhvr>
                                    </p:animEffect>
                                  </p:childTnLst>
                                </p:cTn>
                              </p:par>
                              <p:par>
                                <p:cTn id="8" presetID="22" presetClass="entr" presetSubtype="1" repeatCount="indefinite"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ipe(up)">
                                      <p:cBhvr>
                                        <p:cTn id="10" dur="1000"/>
                                        <p:tgtEl>
                                          <p:spTgt spid="9"/>
                                        </p:tgtEl>
                                      </p:cBhvr>
                                    </p:animEffect>
                                  </p:childTnLst>
                                </p:cTn>
                              </p:par>
                              <p:par>
                                <p:cTn id="11" presetID="22" presetClass="entr" presetSubtype="1" repeatCount="indefinite"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up)">
                                      <p:cBhvr>
                                        <p:cTn id="13" dur="1000"/>
                                        <p:tgtEl>
                                          <p:spTgt spid="11"/>
                                        </p:tgtEl>
                                      </p:cBhvr>
                                    </p:animEffect>
                                  </p:childTnLst>
                                </p:cTn>
                              </p:par>
                              <p:par>
                                <p:cTn id="14" presetID="22" presetClass="entr" presetSubtype="1" repeatCount="indefinite"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wipe(up)">
                                      <p:cBhvr>
                                        <p:cTn id="16" dur="1000"/>
                                        <p:tgtEl>
                                          <p:spTgt spid="13"/>
                                        </p:tgtEl>
                                      </p:cBhvr>
                                    </p:animEffect>
                                  </p:childTnLst>
                                </p:cTn>
                              </p:par>
                              <p:par>
                                <p:cTn id="17" presetID="22" presetClass="entr" presetSubtype="1" repeatCount="indefinite"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up)">
                                      <p:cBhvr>
                                        <p:cTn id="19" dur="1000"/>
                                        <p:tgtEl>
                                          <p:spTgt spid="15"/>
                                        </p:tgtEl>
                                      </p:cBhvr>
                                    </p:animEffect>
                                  </p:childTnLst>
                                </p:cTn>
                              </p:par>
                              <p:par>
                                <p:cTn id="20" presetID="22" presetClass="entr" presetSubtype="1" repeatCount="indefinite" fill="hold"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wipe(up)">
                                      <p:cBhvr>
                                        <p:cTn id="22" dur="1000"/>
                                        <p:tgtEl>
                                          <p:spTgt spid="17"/>
                                        </p:tgtEl>
                                      </p:cBhvr>
                                    </p:animEffect>
                                  </p:childTnLst>
                                </p:cTn>
                              </p:par>
                              <p:par>
                                <p:cTn id="23" presetID="22" presetClass="entr" presetSubtype="1" repeatCount="indefinite" fill="hold" nodeType="with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up)">
                                      <p:cBhvr>
                                        <p:cTn id="25" dur="1000"/>
                                        <p:tgtEl>
                                          <p:spTgt spid="19"/>
                                        </p:tgtEl>
                                      </p:cBhvr>
                                    </p:animEffect>
                                  </p:childTnLst>
                                </p:cTn>
                              </p:par>
                              <p:par>
                                <p:cTn id="26" presetID="22" presetClass="entr" presetSubtype="1" repeatCount="indefinite" fill="hold" nodeType="with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wipe(up)">
                                      <p:cBhvr>
                                        <p:cTn id="28" dur="1000"/>
                                        <p:tgtEl>
                                          <p:spTgt spid="21"/>
                                        </p:tgtEl>
                                      </p:cBhvr>
                                    </p:animEffect>
                                  </p:childTnLst>
                                </p:cTn>
                              </p:par>
                              <p:par>
                                <p:cTn id="29" presetID="22" presetClass="entr" presetSubtype="1" repeatCount="indefinite" fill="hold" nodeType="with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up)">
                                      <p:cBhvr>
                                        <p:cTn id="31" dur="1000"/>
                                        <p:tgtEl>
                                          <p:spTgt spid="23"/>
                                        </p:tgtEl>
                                      </p:cBhvr>
                                    </p:animEffect>
                                  </p:childTnLst>
                                </p:cTn>
                              </p:par>
                              <p:par>
                                <p:cTn id="32" presetID="22" presetClass="entr" presetSubtype="1" repeatCount="indefinite" fill="hold" nodeType="with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wipe(up)">
                                      <p:cBhvr>
                                        <p:cTn id="34" dur="1000"/>
                                        <p:tgtEl>
                                          <p:spTgt spid="25"/>
                                        </p:tgtEl>
                                      </p:cBhvr>
                                    </p:animEffect>
                                  </p:childTnLst>
                                </p:cTn>
                              </p:par>
                              <p:par>
                                <p:cTn id="35" presetID="22" presetClass="entr" presetSubtype="1" repeatCount="indefinite" fill="hold" nodeType="with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ipe(up)">
                                      <p:cBhvr>
                                        <p:cTn id="37" dur="1000"/>
                                        <p:tgtEl>
                                          <p:spTgt spid="27"/>
                                        </p:tgtEl>
                                      </p:cBhvr>
                                    </p:animEffect>
                                  </p:childTnLst>
                                </p:cTn>
                              </p:par>
                              <p:par>
                                <p:cTn id="38" presetID="22" presetClass="entr" presetSubtype="1" repeatCount="indefinite" fill="hold" nodeType="withEffect">
                                  <p:stCondLst>
                                    <p:cond delay="0"/>
                                  </p:stCondLst>
                                  <p:childTnLst>
                                    <p:set>
                                      <p:cBhvr>
                                        <p:cTn id="39" dur="1" fill="hold">
                                          <p:stCondLst>
                                            <p:cond delay="0"/>
                                          </p:stCondLst>
                                        </p:cTn>
                                        <p:tgtEl>
                                          <p:spTgt spid="29"/>
                                        </p:tgtEl>
                                        <p:attrNameLst>
                                          <p:attrName>style.visibility</p:attrName>
                                        </p:attrNameLst>
                                      </p:cBhvr>
                                      <p:to>
                                        <p:strVal val="visible"/>
                                      </p:to>
                                    </p:set>
                                    <p:animEffect transition="in" filter="wipe(up)">
                                      <p:cBhvr>
                                        <p:cTn id="40" dur="1000"/>
                                        <p:tgtEl>
                                          <p:spTgt spid="29"/>
                                        </p:tgtEl>
                                      </p:cBhvr>
                                    </p:animEffect>
                                  </p:childTnLst>
                                </p:cTn>
                              </p:par>
                            </p:childTnLst>
                          </p:cTn>
                        </p:par>
                      </p:childTnLst>
                    </p:cTn>
                  </p:par>
                  <p:par>
                    <p:cTn id="41" fill="hold">
                      <p:stCondLst>
                        <p:cond delay="indefinite"/>
                      </p:stCondLst>
                      <p:childTnLst>
                        <p:par>
                          <p:cTn id="42" fill="hold">
                            <p:stCondLst>
                              <p:cond delay="0"/>
                            </p:stCondLst>
                            <p:childTnLst>
                              <p:par>
                                <p:cTn id="43" presetID="23" presetClass="entr" presetSubtype="16" fill="hold" grpId="0" nodeType="clickEffect">
                                  <p:stCondLst>
                                    <p:cond delay="0"/>
                                  </p:stCondLst>
                                  <p:childTnLst>
                                    <p:set>
                                      <p:cBhvr>
                                        <p:cTn id="44" dur="1" fill="hold">
                                          <p:stCondLst>
                                            <p:cond delay="0"/>
                                          </p:stCondLst>
                                        </p:cTn>
                                        <p:tgtEl>
                                          <p:spTgt spid="7"/>
                                        </p:tgtEl>
                                        <p:attrNameLst>
                                          <p:attrName>style.visibility</p:attrName>
                                        </p:attrNameLst>
                                      </p:cBhvr>
                                      <p:to>
                                        <p:strVal val="visible"/>
                                      </p:to>
                                    </p:set>
                                    <p:anim calcmode="lin" valueType="num">
                                      <p:cBhvr>
                                        <p:cTn id="45" dur="500" fill="hold"/>
                                        <p:tgtEl>
                                          <p:spTgt spid="7"/>
                                        </p:tgtEl>
                                        <p:attrNameLst>
                                          <p:attrName>ppt_w</p:attrName>
                                        </p:attrNameLst>
                                      </p:cBhvr>
                                      <p:tavLst>
                                        <p:tav tm="0">
                                          <p:val>
                                            <p:fltVal val="0"/>
                                          </p:val>
                                        </p:tav>
                                        <p:tav tm="100000">
                                          <p:val>
                                            <p:strVal val="#ppt_w"/>
                                          </p:val>
                                        </p:tav>
                                      </p:tavLst>
                                    </p:anim>
                                    <p:anim calcmode="lin" valueType="num">
                                      <p:cBhvr>
                                        <p:cTn id="46"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extBox 6"/>
          <p:cNvSpPr txBox="1"/>
          <p:nvPr/>
        </p:nvSpPr>
        <p:spPr>
          <a:xfrm>
            <a:off x="228600" y="249972"/>
            <a:ext cx="8686800" cy="3554819"/>
          </a:xfrm>
          <a:prstGeom prst="rect">
            <a:avLst/>
          </a:prstGeom>
          <a:noFill/>
        </p:spPr>
        <p:txBody>
          <a:bodyPr wrap="square" rtlCol="0">
            <a:spAutoFit/>
          </a:bodyPr>
          <a:lstStyle/>
          <a:p>
            <a:pPr algn="just"/>
            <a:r>
              <a:rPr lang="en-US" sz="2500" dirty="0">
                <a:latin typeface="Arial Narrow" pitchFamily="34" charset="0"/>
                <a:cs typeface="Times New Roman" pitchFamily="18" charset="0"/>
              </a:rPr>
              <a:t>	Being filled with the Holy Spirit, they began to speak in different tongues. There were Jews from every part of the world dwelling in Jerusalem in those days. Hearing the loud noise they all came out and to their surprise each one heard the apostles speaking in his own language. But some mockingly said: “They are filled with new wine.”(Acts 2:13). But Peter standing with the eleven, addressed them, telling that they were not drunk as some of them suspected. It was rather the fulfillment of the prophecy of God that in the last days God will pour out His spirit on all flesh (Acts 2:1-17).</a:t>
            </a:r>
            <a:endParaRPr lang="en-US" sz="2500" dirty="0">
              <a:solidFill>
                <a:srgbClr val="FF00FF"/>
              </a:solidFill>
              <a:latin typeface="Arial Narrow" pitchFamily="34" charset="0"/>
              <a:cs typeface="Times New Roman" pitchFamily="18" charset="0"/>
            </a:endParaRPr>
          </a:p>
        </p:txBody>
      </p:sp>
      <p:sp>
        <p:nvSpPr>
          <p:cNvPr id="4" name="TextBox 3"/>
          <p:cNvSpPr txBox="1"/>
          <p:nvPr/>
        </p:nvSpPr>
        <p:spPr>
          <a:xfrm>
            <a:off x="228600" y="3886200"/>
            <a:ext cx="8686800" cy="2400657"/>
          </a:xfrm>
          <a:prstGeom prst="rect">
            <a:avLst/>
          </a:prstGeom>
          <a:noFill/>
        </p:spPr>
        <p:txBody>
          <a:bodyPr wrap="square" rtlCol="0">
            <a:spAutoFit/>
          </a:bodyPr>
          <a:lstStyle/>
          <a:p>
            <a:pPr algn="just"/>
            <a:r>
              <a:rPr lang="en-US" sz="2500" dirty="0">
                <a:solidFill>
                  <a:srgbClr val="FF00FF"/>
                </a:solidFill>
                <a:latin typeface="Arial Narrow" pitchFamily="34" charset="0"/>
                <a:cs typeface="Times New Roman" pitchFamily="18" charset="0"/>
              </a:rPr>
              <a:t>	Those who listened to Peter on that day believed in Jesus and received Baptism. There were about three thousand persons added to their group on that day. Thus the Church was formed in Jerusalem. </a:t>
            </a:r>
            <a:r>
              <a:rPr lang="en-US" sz="2500" dirty="0">
                <a:latin typeface="Arial Narrow" pitchFamily="34" charset="0"/>
                <a:cs typeface="Times New Roman" pitchFamily="18" charset="0"/>
              </a:rPr>
              <a:t>The Lord added to their number everyday, people whom He wanted to be saved (Acts. 2:1-42). The disciples of the Lord, being filled with the Holy Spirit went to every part of the world and proclaimed the Gospel.</a:t>
            </a:r>
          </a:p>
        </p:txBody>
      </p:sp>
      <p:pic>
        <p:nvPicPr>
          <p:cNvPr id="5" name="Picture 2" descr="C:\Users\user\Desktop\doveshad.png"/>
          <p:cNvPicPr>
            <a:picLocks noChangeAspect="1" noChangeArrowheads="1"/>
          </p:cNvPicPr>
          <p:nvPr/>
        </p:nvPicPr>
        <p:blipFill>
          <a:blip r:embed="rId2" cstate="print"/>
          <a:srcRect/>
          <a:stretch>
            <a:fillRect/>
          </a:stretch>
        </p:blipFill>
        <p:spPr bwMode="auto">
          <a:xfrm>
            <a:off x="304800" y="0"/>
            <a:ext cx="914400" cy="740229"/>
          </a:xfrm>
          <a:prstGeom prst="rect">
            <a:avLst/>
          </a:prstGeom>
          <a:noFill/>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extBox 6"/>
          <p:cNvSpPr txBox="1"/>
          <p:nvPr/>
        </p:nvSpPr>
        <p:spPr>
          <a:xfrm>
            <a:off x="152400" y="1371600"/>
            <a:ext cx="8839200" cy="5286062"/>
          </a:xfrm>
          <a:prstGeom prst="rect">
            <a:avLst/>
          </a:prstGeom>
          <a:noFill/>
        </p:spPr>
        <p:txBody>
          <a:bodyPr wrap="square" rtlCol="0">
            <a:spAutoFit/>
          </a:bodyPr>
          <a:lstStyle/>
          <a:p>
            <a:pPr algn="just"/>
            <a:r>
              <a:rPr lang="en-US" sz="2250" dirty="0">
                <a:latin typeface="Arial Narrow" pitchFamily="34" charset="0"/>
                <a:cs typeface="Times New Roman" pitchFamily="18" charset="0"/>
              </a:rPr>
              <a:t>	The community of the believers that was formed through the power and indwelling of the Holy Spirit was led by the Spirit. Whenever they faced opposition and persecution they prayed to the Lord. They were filled with the Holy Spirit and preached the Gospel with courage.</a:t>
            </a:r>
          </a:p>
          <a:p>
            <a:pPr algn="just"/>
            <a:r>
              <a:rPr lang="en-US" sz="2250" dirty="0">
                <a:solidFill>
                  <a:srgbClr val="FF00FF"/>
                </a:solidFill>
                <a:latin typeface="Arial Narrow" pitchFamily="34" charset="0"/>
                <a:cs typeface="Times New Roman" pitchFamily="18" charset="0"/>
              </a:rPr>
              <a:t>	</a:t>
            </a:r>
            <a:r>
              <a:rPr lang="en-US" sz="2250" dirty="0">
                <a:latin typeface="Arial Narrow" pitchFamily="34" charset="0"/>
                <a:cs typeface="Times New Roman" pitchFamily="18" charset="0"/>
              </a:rPr>
              <a:t>The active presence of the Holy Spirit in the early Church can be clearly seen in the activities of the apostles. </a:t>
            </a:r>
            <a:r>
              <a:rPr lang="en-US" sz="2250" dirty="0">
                <a:solidFill>
                  <a:srgbClr val="00B0F0"/>
                </a:solidFill>
                <a:latin typeface="Arial Narrow" pitchFamily="34" charset="0"/>
                <a:cs typeface="Times New Roman" pitchFamily="18" charset="0"/>
              </a:rPr>
              <a:t>We can see the Spirit directly leading the apostles, talking to them and helping them to take proper decisions. It is the Spirit who gives them clear instructions as to where they should go and what they should do (Acts 16:6). The Spirit dwells with them, strengthens them and makes them enthusiastic and cheerful.</a:t>
            </a:r>
            <a:r>
              <a:rPr lang="en-US" sz="2250" dirty="0">
                <a:solidFill>
                  <a:srgbClr val="FF00FF"/>
                </a:solidFill>
                <a:latin typeface="Arial Narrow" pitchFamily="34" charset="0"/>
                <a:cs typeface="Times New Roman" pitchFamily="18" charset="0"/>
              </a:rPr>
              <a:t> </a:t>
            </a:r>
            <a:r>
              <a:rPr lang="en-US" sz="2250" dirty="0">
                <a:latin typeface="Arial Narrow" pitchFamily="34" charset="0"/>
                <a:cs typeface="Times New Roman" pitchFamily="18" charset="0"/>
              </a:rPr>
              <a:t>“Now in the Church at Antioch… while they were worshipping the Lord and fasting, the Holy Spirit said, “Set apart for me Barnabas and Saul for the work to which I have called them. Then after fasting and praying they laid their hands on them and sent them off.” (Acts. 13:1-3). “So, being sent out by the Holy Spirit they went down to Seleucia; and from there they sailed to Cypress.” (Acts : 13:4).</a:t>
            </a:r>
          </a:p>
        </p:txBody>
      </p:sp>
      <p:sp>
        <p:nvSpPr>
          <p:cNvPr id="5" name="TextBox 4"/>
          <p:cNvSpPr txBox="1"/>
          <p:nvPr/>
        </p:nvSpPr>
        <p:spPr>
          <a:xfrm>
            <a:off x="0" y="152400"/>
            <a:ext cx="9144000" cy="1107996"/>
          </a:xfrm>
          <a:prstGeom prst="rect">
            <a:avLst/>
          </a:prstGeom>
          <a:noFill/>
        </p:spPr>
        <p:txBody>
          <a:bodyPr wrap="square" rtlCol="0">
            <a:spAutoFit/>
          </a:bodyPr>
          <a:lstStyle/>
          <a:p>
            <a:pPr algn="ctr"/>
            <a:r>
              <a:rPr lang="en-US" sz="3300" b="1" dirty="0">
                <a:solidFill>
                  <a:srgbClr val="FF0000"/>
                </a:solidFill>
                <a:latin typeface="Cooper Std Black" pitchFamily="18" charset="0"/>
                <a:cs typeface="Times New Roman" pitchFamily="18" charset="0"/>
              </a:rPr>
              <a:t>THE WORK OF THE SPIRIT IN THE EARLY CHRISTIAN COMMUNITY</a:t>
            </a:r>
            <a:endParaRPr lang="en-US" sz="3300" b="1" dirty="0">
              <a:latin typeface="Cooper Std Black" pitchFamily="18" charset="0"/>
              <a:cs typeface="Times New Roman" pitchFamily="18" charset="0"/>
            </a:endParaRPr>
          </a:p>
        </p:txBody>
      </p:sp>
      <p:pic>
        <p:nvPicPr>
          <p:cNvPr id="4" name="Picture 2" descr="C:\Users\user\Desktop\doveshad.png"/>
          <p:cNvPicPr>
            <a:picLocks noChangeAspect="1" noChangeArrowheads="1"/>
          </p:cNvPicPr>
          <p:nvPr/>
        </p:nvPicPr>
        <p:blipFill>
          <a:blip r:embed="rId2" cstate="print"/>
          <a:srcRect/>
          <a:stretch>
            <a:fillRect/>
          </a:stretch>
        </p:blipFill>
        <p:spPr bwMode="auto">
          <a:xfrm>
            <a:off x="228600" y="838200"/>
            <a:ext cx="1066800" cy="863601"/>
          </a:xfrm>
          <a:prstGeom prst="rect">
            <a:avLst/>
          </a:prstGeom>
          <a:noFill/>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Picture 2" descr="C:\Users\user\Desktop\doveshad.png"/>
          <p:cNvPicPr>
            <a:picLocks noChangeAspect="1" noChangeArrowheads="1"/>
          </p:cNvPicPr>
          <p:nvPr/>
        </p:nvPicPr>
        <p:blipFill>
          <a:blip r:embed="rId2" cstate="print"/>
          <a:srcRect/>
          <a:stretch>
            <a:fillRect/>
          </a:stretch>
        </p:blipFill>
        <p:spPr bwMode="auto">
          <a:xfrm>
            <a:off x="3276600" y="76200"/>
            <a:ext cx="2541494" cy="2057400"/>
          </a:xfrm>
          <a:prstGeom prst="rect">
            <a:avLst/>
          </a:prstGeom>
          <a:noFill/>
        </p:spPr>
      </p:pic>
      <p:cxnSp>
        <p:nvCxnSpPr>
          <p:cNvPr id="4" name="Straight Connector 3"/>
          <p:cNvCxnSpPr/>
          <p:nvPr/>
        </p:nvCxnSpPr>
        <p:spPr>
          <a:xfrm rot="10800000" flipV="1">
            <a:off x="304800" y="1600200"/>
            <a:ext cx="4038600" cy="2743200"/>
          </a:xfrm>
          <a:prstGeom prst="line">
            <a:avLst/>
          </a:prstGeom>
          <a:ln w="38100">
            <a:solidFill>
              <a:srgbClr val="FFFF00"/>
            </a:solidFill>
            <a:prstDash val="lgDashDot"/>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rot="10800000" flipV="1">
            <a:off x="990600" y="1600200"/>
            <a:ext cx="3352800" cy="2743200"/>
          </a:xfrm>
          <a:prstGeom prst="line">
            <a:avLst/>
          </a:prstGeom>
          <a:ln w="38100">
            <a:solidFill>
              <a:srgbClr val="FFFF00"/>
            </a:solidFill>
            <a:prstDash val="lgDashDot"/>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rot="5400000">
            <a:off x="800100" y="1714500"/>
            <a:ext cx="3657600" cy="3429000"/>
          </a:xfrm>
          <a:prstGeom prst="line">
            <a:avLst/>
          </a:prstGeom>
          <a:ln w="38100">
            <a:solidFill>
              <a:srgbClr val="FFFF00"/>
            </a:solidFill>
            <a:prstDash val="lgDashDot"/>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rot="5400000">
            <a:off x="381000" y="2133600"/>
            <a:ext cx="4495800" cy="3429000"/>
          </a:xfrm>
          <a:prstGeom prst="line">
            <a:avLst/>
          </a:prstGeom>
          <a:ln w="38100">
            <a:solidFill>
              <a:srgbClr val="FFFF00"/>
            </a:solidFill>
            <a:prstDash val="lgDashDot"/>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5400000">
            <a:off x="2171700" y="2171700"/>
            <a:ext cx="2743200" cy="1600200"/>
          </a:xfrm>
          <a:prstGeom prst="line">
            <a:avLst/>
          </a:prstGeom>
          <a:ln w="38100">
            <a:solidFill>
              <a:srgbClr val="FFFF00"/>
            </a:solidFill>
            <a:prstDash val="lgDashDot"/>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16200000" flipH="1">
            <a:off x="3962400" y="1981200"/>
            <a:ext cx="1371600" cy="609600"/>
          </a:xfrm>
          <a:prstGeom prst="line">
            <a:avLst/>
          </a:prstGeom>
          <a:ln w="38100">
            <a:solidFill>
              <a:srgbClr val="FFFF00"/>
            </a:solidFill>
            <a:prstDash val="lgDashDot"/>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6200000" flipH="1">
            <a:off x="3581400" y="2362200"/>
            <a:ext cx="4495800" cy="2971800"/>
          </a:xfrm>
          <a:prstGeom prst="line">
            <a:avLst/>
          </a:prstGeom>
          <a:ln w="38100">
            <a:solidFill>
              <a:srgbClr val="FFFF00"/>
            </a:solidFill>
            <a:prstDash val="lgDashDot"/>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4343400" y="1600200"/>
            <a:ext cx="3352800" cy="2743200"/>
          </a:xfrm>
          <a:prstGeom prst="line">
            <a:avLst/>
          </a:prstGeom>
          <a:ln w="38100">
            <a:solidFill>
              <a:srgbClr val="FFFF00"/>
            </a:solidFill>
            <a:prstDash val="lgDashDot"/>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4038600" y="1905000"/>
            <a:ext cx="3581400" cy="2971800"/>
          </a:xfrm>
          <a:prstGeom prst="line">
            <a:avLst/>
          </a:prstGeom>
          <a:ln w="38100">
            <a:solidFill>
              <a:srgbClr val="FFFF00"/>
            </a:solidFill>
            <a:prstDash val="lgDashDot"/>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4343400" y="1600200"/>
            <a:ext cx="4267200" cy="2743200"/>
          </a:xfrm>
          <a:prstGeom prst="line">
            <a:avLst/>
          </a:prstGeom>
          <a:ln w="38100">
            <a:solidFill>
              <a:srgbClr val="FFFF00"/>
            </a:solidFill>
            <a:prstDash val="lgDashDot"/>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6200000" flipH="1">
            <a:off x="3543300" y="2400300"/>
            <a:ext cx="2743200" cy="1143000"/>
          </a:xfrm>
          <a:prstGeom prst="line">
            <a:avLst/>
          </a:prstGeom>
          <a:ln w="38100">
            <a:solidFill>
              <a:srgbClr val="FFFF00"/>
            </a:solidFill>
            <a:prstDash val="lgDashDot"/>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5400000">
            <a:off x="2971800" y="2971800"/>
            <a:ext cx="2743200" cy="0"/>
          </a:xfrm>
          <a:prstGeom prst="line">
            <a:avLst/>
          </a:prstGeom>
          <a:ln w="38100">
            <a:solidFill>
              <a:srgbClr val="FFFF00"/>
            </a:solidFill>
            <a:prstDash val="lgDashDot"/>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228600" y="3150781"/>
            <a:ext cx="8686800" cy="3554819"/>
          </a:xfrm>
          <a:prstGeom prst="rect">
            <a:avLst/>
          </a:prstGeom>
          <a:noFill/>
        </p:spPr>
        <p:txBody>
          <a:bodyPr wrap="square" rtlCol="0">
            <a:spAutoFit/>
          </a:bodyPr>
          <a:lstStyle/>
          <a:p>
            <a:pPr algn="just"/>
            <a:r>
              <a:rPr lang="en-US" sz="2500" dirty="0">
                <a:latin typeface="Arial Narrow" pitchFamily="34" charset="0"/>
                <a:cs typeface="Times New Roman" pitchFamily="18" charset="0"/>
              </a:rPr>
              <a:t>	The non-Jews were accepted into the Church for the first time after Peter had a vision during his prayer. As he was pondering over the meaning of his vision, the Spirit told him: “Behold three men are looking for you. Rise and go down and accompany them, without hesitation; for I have sent them.” (Acts 10:19-20).  Being thus led by the Spirit, Peter reached the house of Cornelius, a gentile. He preached the Gospel to the people who were gathered there. While he was speaking, the Holy Spirit came upon them all and they all received baptism and became members of the Church.</a:t>
            </a:r>
            <a:endParaRPr lang="en-US" sz="2500" dirty="0">
              <a:solidFill>
                <a:srgbClr val="FF00FF"/>
              </a:solidFill>
              <a:latin typeface="Arial Narrow" pitchFamily="34" charset="0"/>
              <a:cs typeface="Times New Roman" pitchFamily="18" charset="0"/>
            </a:endParaRPr>
          </a:p>
        </p:txBody>
      </p:sp>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childTnLst>
                                </p:cTn>
                              </p:par>
                              <p:par>
                                <p:cTn id="9" presetID="22" presetClass="entr" presetSubtype="1" repeatCount="indefinite"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up)">
                                      <p:cBhvr>
                                        <p:cTn id="11" dur="1000"/>
                                        <p:tgtEl>
                                          <p:spTgt spid="4"/>
                                        </p:tgtEl>
                                      </p:cBhvr>
                                    </p:animEffect>
                                  </p:childTnLst>
                                </p:cTn>
                              </p:par>
                              <p:par>
                                <p:cTn id="12" presetID="22" presetClass="entr" presetSubtype="1" repeatCount="indefinite" fill="hold" nodeType="with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up)">
                                      <p:cBhvr>
                                        <p:cTn id="14" dur="1000"/>
                                        <p:tgtEl>
                                          <p:spTgt spid="5"/>
                                        </p:tgtEl>
                                      </p:cBhvr>
                                    </p:animEffect>
                                  </p:childTnLst>
                                </p:cTn>
                              </p:par>
                              <p:par>
                                <p:cTn id="15" presetID="22" presetClass="entr" presetSubtype="1" repeatCount="indefinite"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up)">
                                      <p:cBhvr>
                                        <p:cTn id="17" dur="1000"/>
                                        <p:tgtEl>
                                          <p:spTgt spid="6"/>
                                        </p:tgtEl>
                                      </p:cBhvr>
                                    </p:animEffect>
                                  </p:childTnLst>
                                </p:cTn>
                              </p:par>
                              <p:par>
                                <p:cTn id="18" presetID="22" presetClass="entr" presetSubtype="1" repeatCount="indefinite"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up)">
                                      <p:cBhvr>
                                        <p:cTn id="20" dur="1000"/>
                                        <p:tgtEl>
                                          <p:spTgt spid="8"/>
                                        </p:tgtEl>
                                      </p:cBhvr>
                                    </p:animEffect>
                                  </p:childTnLst>
                                </p:cTn>
                              </p:par>
                              <p:par>
                                <p:cTn id="21" presetID="22" presetClass="entr" presetSubtype="1" repeatCount="indefinite" fill="hold"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up)">
                                      <p:cBhvr>
                                        <p:cTn id="23" dur="1000"/>
                                        <p:tgtEl>
                                          <p:spTgt spid="9"/>
                                        </p:tgtEl>
                                      </p:cBhvr>
                                    </p:animEffect>
                                  </p:childTnLst>
                                </p:cTn>
                              </p:par>
                              <p:par>
                                <p:cTn id="24" presetID="22" presetClass="entr" presetSubtype="1" repeatCount="indefinite" fill="hold"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ipe(up)">
                                      <p:cBhvr>
                                        <p:cTn id="26" dur="1000"/>
                                        <p:tgtEl>
                                          <p:spTgt spid="10"/>
                                        </p:tgtEl>
                                      </p:cBhvr>
                                    </p:animEffect>
                                  </p:childTnLst>
                                </p:cTn>
                              </p:par>
                              <p:par>
                                <p:cTn id="27" presetID="22" presetClass="entr" presetSubtype="1" repeatCount="indefinite" fill="hold" nodeType="with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wipe(up)">
                                      <p:cBhvr>
                                        <p:cTn id="29" dur="1000"/>
                                        <p:tgtEl>
                                          <p:spTgt spid="11"/>
                                        </p:tgtEl>
                                      </p:cBhvr>
                                    </p:animEffect>
                                  </p:childTnLst>
                                </p:cTn>
                              </p:par>
                              <p:par>
                                <p:cTn id="30" presetID="22" presetClass="entr" presetSubtype="1" repeatCount="indefinite" fill="hold"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wipe(up)">
                                      <p:cBhvr>
                                        <p:cTn id="32" dur="1000"/>
                                        <p:tgtEl>
                                          <p:spTgt spid="12"/>
                                        </p:tgtEl>
                                      </p:cBhvr>
                                    </p:animEffect>
                                  </p:childTnLst>
                                </p:cTn>
                              </p:par>
                              <p:par>
                                <p:cTn id="33" presetID="22" presetClass="entr" presetSubtype="1" repeatCount="indefinite" fill="hold"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up)">
                                      <p:cBhvr>
                                        <p:cTn id="35" dur="1000"/>
                                        <p:tgtEl>
                                          <p:spTgt spid="13"/>
                                        </p:tgtEl>
                                      </p:cBhvr>
                                    </p:animEffect>
                                  </p:childTnLst>
                                </p:cTn>
                              </p:par>
                              <p:par>
                                <p:cTn id="36" presetID="22" presetClass="entr" presetSubtype="1" repeatCount="indefinite" fill="hold" nodeType="with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wipe(up)">
                                      <p:cBhvr>
                                        <p:cTn id="38" dur="1000"/>
                                        <p:tgtEl>
                                          <p:spTgt spid="14"/>
                                        </p:tgtEl>
                                      </p:cBhvr>
                                    </p:animEffect>
                                  </p:childTnLst>
                                </p:cTn>
                              </p:par>
                              <p:par>
                                <p:cTn id="39" presetID="22" presetClass="entr" presetSubtype="1" repeatCount="indefinite" fill="hold" nodeType="with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wipe(up)">
                                      <p:cBhvr>
                                        <p:cTn id="41" dur="1000"/>
                                        <p:tgtEl>
                                          <p:spTgt spid="15"/>
                                        </p:tgtEl>
                                      </p:cBhvr>
                                    </p:animEffect>
                                  </p:childTnLst>
                                </p:cTn>
                              </p:par>
                              <p:par>
                                <p:cTn id="42" presetID="22" presetClass="entr" presetSubtype="1" repeatCount="indefinite" fill="hold" nodeType="with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wipe(up)">
                                      <p:cBhvr>
                                        <p:cTn id="44"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extBox 5"/>
          <p:cNvSpPr txBox="1"/>
          <p:nvPr/>
        </p:nvSpPr>
        <p:spPr>
          <a:xfrm>
            <a:off x="152400" y="1689586"/>
            <a:ext cx="8839200" cy="4939814"/>
          </a:xfrm>
          <a:prstGeom prst="rect">
            <a:avLst/>
          </a:prstGeom>
          <a:noFill/>
        </p:spPr>
        <p:txBody>
          <a:bodyPr wrap="square" rtlCol="0">
            <a:spAutoFit/>
          </a:bodyPr>
          <a:lstStyle/>
          <a:p>
            <a:pPr algn="just"/>
            <a:r>
              <a:rPr lang="en-US" sz="2250" dirty="0">
                <a:solidFill>
                  <a:srgbClr val="FF00FF"/>
                </a:solidFill>
                <a:latin typeface="Arial Narrow" pitchFamily="34" charset="0"/>
                <a:cs typeface="Times New Roman" pitchFamily="18" charset="0"/>
              </a:rPr>
              <a:t>	</a:t>
            </a:r>
            <a:r>
              <a:rPr lang="en-US" sz="2250" dirty="0">
                <a:solidFill>
                  <a:srgbClr val="00B0F0"/>
                </a:solidFill>
                <a:latin typeface="Arial Narrow" pitchFamily="34" charset="0"/>
                <a:cs typeface="Times New Roman" pitchFamily="18" charset="0"/>
              </a:rPr>
              <a:t>The Church is the edifice built on Jesus Christ by the Holy Spirit. The Spirit builds it up by bestowing on it various gifts and fruits for its growth and fulfillment.</a:t>
            </a:r>
            <a:endParaRPr lang="en-US" sz="2250" dirty="0">
              <a:solidFill>
                <a:srgbClr val="FF00FF"/>
              </a:solidFill>
              <a:latin typeface="Arial Narrow" pitchFamily="34" charset="0"/>
              <a:cs typeface="Times New Roman" pitchFamily="18" charset="0"/>
            </a:endParaRPr>
          </a:p>
          <a:p>
            <a:pPr algn="just"/>
            <a:r>
              <a:rPr lang="en-US" sz="2250" dirty="0">
                <a:solidFill>
                  <a:srgbClr val="FF00FF"/>
                </a:solidFill>
                <a:latin typeface="Arial Narrow" pitchFamily="34" charset="0"/>
                <a:cs typeface="Times New Roman" pitchFamily="18" charset="0"/>
              </a:rPr>
              <a:t>	</a:t>
            </a:r>
            <a:r>
              <a:rPr lang="en-US" sz="2250" dirty="0">
                <a:latin typeface="Arial Narrow" pitchFamily="34" charset="0"/>
                <a:cs typeface="Times New Roman" pitchFamily="18" charset="0"/>
              </a:rPr>
              <a:t>The gift of the Holy Spirit varies from person to person. “To each is given the manifestation of the Spirit for the common good. To one is given through the Spirit the utterance of wisdom and to another the utterance of knowledge according to the same Spirit, to another faith by the same Spirit to another gifts of healing by the same spirit, to another the working of miracles, to another prophecy, to another the ability to distinguish between Spirits, to another the gift of tongues, to another the interpretation of tongues. All these are inspired by one and the same Spirit, who apportions to each one individually as he wills” (1 Cor. 12: 7-11).</a:t>
            </a:r>
            <a:endParaRPr lang="en-US" sz="2250" dirty="0">
              <a:solidFill>
                <a:srgbClr val="FF00FF"/>
              </a:solidFill>
              <a:latin typeface="Arial Narrow" pitchFamily="34" charset="0"/>
              <a:cs typeface="Times New Roman" pitchFamily="18" charset="0"/>
            </a:endParaRPr>
          </a:p>
          <a:p>
            <a:pPr algn="just"/>
            <a:r>
              <a:rPr lang="en-US" sz="2250" dirty="0">
                <a:solidFill>
                  <a:srgbClr val="FF00FF"/>
                </a:solidFill>
                <a:latin typeface="Arial Narrow" pitchFamily="34" charset="0"/>
                <a:cs typeface="Times New Roman" pitchFamily="18" charset="0"/>
              </a:rPr>
              <a:t>	St. Paul names the fruits of the Holy Spirit distributed among the believers. </a:t>
            </a:r>
            <a:r>
              <a:rPr lang="en-US" sz="2250" dirty="0">
                <a:solidFill>
                  <a:srgbClr val="00B0F0"/>
                </a:solidFill>
                <a:latin typeface="Arial Narrow" pitchFamily="34" charset="0"/>
                <a:cs typeface="Times New Roman" pitchFamily="18" charset="0"/>
              </a:rPr>
              <a:t>They are love, happiness, peace, patience, kindness, goodness, fidelity, meekness, self-control, endurance, chastity and moderation. </a:t>
            </a:r>
            <a:r>
              <a:rPr lang="en-US" sz="2250" dirty="0">
                <a:solidFill>
                  <a:srgbClr val="FF00FF"/>
                </a:solidFill>
                <a:latin typeface="Arial Narrow" pitchFamily="34" charset="0"/>
                <a:cs typeface="Times New Roman" pitchFamily="18" charset="0"/>
              </a:rPr>
              <a:t>All these are given by the Holy Spirit in order to build up the Church and make it grow.</a:t>
            </a:r>
          </a:p>
        </p:txBody>
      </p:sp>
      <p:sp>
        <p:nvSpPr>
          <p:cNvPr id="4" name="TextBox 3"/>
          <p:cNvSpPr txBox="1"/>
          <p:nvPr/>
        </p:nvSpPr>
        <p:spPr>
          <a:xfrm>
            <a:off x="0" y="354449"/>
            <a:ext cx="9144000" cy="1169551"/>
          </a:xfrm>
          <a:prstGeom prst="rect">
            <a:avLst/>
          </a:prstGeom>
          <a:noFill/>
        </p:spPr>
        <p:txBody>
          <a:bodyPr wrap="square" rtlCol="0">
            <a:spAutoFit/>
          </a:bodyPr>
          <a:lstStyle/>
          <a:p>
            <a:pPr algn="ctr"/>
            <a:r>
              <a:rPr lang="en-US" sz="3500" b="1" dirty="0">
                <a:solidFill>
                  <a:srgbClr val="FF0000"/>
                </a:solidFill>
                <a:latin typeface="Cooper Std Black" pitchFamily="18" charset="0"/>
                <a:cs typeface="Times New Roman" pitchFamily="18" charset="0"/>
              </a:rPr>
              <a:t>THE GIFTS AND FRUITS OF THE HOLY SPIRIT</a:t>
            </a:r>
          </a:p>
        </p:txBody>
      </p:sp>
      <p:pic>
        <p:nvPicPr>
          <p:cNvPr id="5" name="Picture 2" descr="C:\Users\user\Desktop\doveshad.png"/>
          <p:cNvPicPr>
            <a:picLocks noChangeAspect="1" noChangeArrowheads="1"/>
          </p:cNvPicPr>
          <p:nvPr/>
        </p:nvPicPr>
        <p:blipFill>
          <a:blip r:embed="rId2" cstate="print"/>
          <a:srcRect/>
          <a:stretch>
            <a:fillRect/>
          </a:stretch>
        </p:blipFill>
        <p:spPr bwMode="auto">
          <a:xfrm>
            <a:off x="1600200" y="838200"/>
            <a:ext cx="1066800" cy="863601"/>
          </a:xfrm>
          <a:prstGeom prst="rect">
            <a:avLst/>
          </a:prstGeom>
          <a:noFill/>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p:cNvSpPr txBox="1"/>
          <p:nvPr/>
        </p:nvSpPr>
        <p:spPr>
          <a:xfrm>
            <a:off x="1828800" y="575608"/>
            <a:ext cx="7315200" cy="1938992"/>
          </a:xfrm>
          <a:prstGeom prst="rect">
            <a:avLst/>
          </a:prstGeom>
          <a:noFill/>
        </p:spPr>
        <p:txBody>
          <a:bodyPr wrap="square" rtlCol="0">
            <a:spAutoFit/>
          </a:bodyPr>
          <a:lstStyle/>
          <a:p>
            <a:pPr algn="ctr"/>
            <a:r>
              <a:rPr lang="en-US" sz="3000" b="1" dirty="0">
                <a:solidFill>
                  <a:srgbClr val="FF0000"/>
                </a:solidFill>
                <a:latin typeface="Cooper Std Black" pitchFamily="18" charset="0"/>
                <a:cs typeface="Times New Roman" pitchFamily="18" charset="0"/>
              </a:rPr>
              <a:t>THE HOLY SPIRIT LEADS </a:t>
            </a:r>
          </a:p>
          <a:p>
            <a:pPr algn="ctr"/>
            <a:r>
              <a:rPr lang="en-US" sz="3000" b="1" dirty="0">
                <a:solidFill>
                  <a:srgbClr val="FF0000"/>
                </a:solidFill>
                <a:latin typeface="Cooper Std Black" pitchFamily="18" charset="0"/>
                <a:cs typeface="Times New Roman" pitchFamily="18" charset="0"/>
              </a:rPr>
              <a:t>THE CHURCHES IN </a:t>
            </a:r>
          </a:p>
          <a:p>
            <a:pPr algn="ctr"/>
            <a:r>
              <a:rPr lang="en-US" sz="3000" b="1" dirty="0">
                <a:solidFill>
                  <a:srgbClr val="FF0000"/>
                </a:solidFill>
                <a:latin typeface="Cooper Std Black" pitchFamily="18" charset="0"/>
                <a:cs typeface="Times New Roman" pitchFamily="18" charset="0"/>
              </a:rPr>
              <a:t>TIMES OF PERSECUTION  </a:t>
            </a:r>
          </a:p>
          <a:p>
            <a:pPr algn="ctr"/>
            <a:r>
              <a:rPr lang="en-US" sz="3000" b="1" dirty="0">
                <a:solidFill>
                  <a:srgbClr val="FF0000"/>
                </a:solidFill>
                <a:latin typeface="Cooper Std Black" pitchFamily="18" charset="0"/>
                <a:cs typeface="Times New Roman" pitchFamily="18" charset="0"/>
              </a:rPr>
              <a:t>AND PROBLEMS</a:t>
            </a:r>
          </a:p>
        </p:txBody>
      </p:sp>
      <p:sp>
        <p:nvSpPr>
          <p:cNvPr id="7" name="TextBox 6"/>
          <p:cNvSpPr txBox="1"/>
          <p:nvPr/>
        </p:nvSpPr>
        <p:spPr>
          <a:xfrm>
            <a:off x="152400" y="2667000"/>
            <a:ext cx="8839200" cy="3939540"/>
          </a:xfrm>
          <a:prstGeom prst="rect">
            <a:avLst/>
          </a:prstGeom>
          <a:noFill/>
        </p:spPr>
        <p:txBody>
          <a:bodyPr wrap="square" rtlCol="0">
            <a:spAutoFit/>
          </a:bodyPr>
          <a:lstStyle/>
          <a:p>
            <a:pPr algn="just"/>
            <a:r>
              <a:rPr lang="en-US" sz="2500" dirty="0">
                <a:latin typeface="Arial Narrow" pitchFamily="34" charset="0"/>
                <a:cs typeface="Times New Roman" pitchFamily="18" charset="0"/>
              </a:rPr>
              <a:t>	The Holy Spirit empowered the Church when she had to face problems and suffer persecution. Stephen, one full of faith and the Holy Spirit, was arrested by the Jewish authorities because he boldly professed his faith in Jesus.  Filled with the Holy Spirit, Stephen dared to preach Jesus to the very authorities who ordered his arrest. They decided to stone Stephen to death. It was the Holy Spirit who strengthened Stephen to remain calm when those men rushed to him to stone him to death (Act: 7:54-60). </a:t>
            </a:r>
            <a:r>
              <a:rPr lang="en-US" sz="2500" dirty="0">
                <a:solidFill>
                  <a:srgbClr val="FF00FF"/>
                </a:solidFill>
                <a:latin typeface="Arial Narrow" pitchFamily="34" charset="0"/>
                <a:cs typeface="Times New Roman" pitchFamily="18" charset="0"/>
              </a:rPr>
              <a:t>The same Spirit led Saul, the one who was intent on persecuting the Church, to the conversion of heart (Acts 9). And he turned out to be Paul, a zealous preacher of the Gospel and a martyr for Christ</a:t>
            </a:r>
          </a:p>
        </p:txBody>
      </p:sp>
      <p:pic>
        <p:nvPicPr>
          <p:cNvPr id="4" name="Picture 2" descr="C:\Users\user\Desktop\doveshad.png"/>
          <p:cNvPicPr>
            <a:picLocks noChangeAspect="1" noChangeArrowheads="1"/>
          </p:cNvPicPr>
          <p:nvPr/>
        </p:nvPicPr>
        <p:blipFill>
          <a:blip r:embed="rId2" cstate="print"/>
          <a:srcRect/>
          <a:stretch>
            <a:fillRect/>
          </a:stretch>
        </p:blipFill>
        <p:spPr bwMode="auto">
          <a:xfrm>
            <a:off x="381000" y="457200"/>
            <a:ext cx="2362200" cy="1912259"/>
          </a:xfrm>
          <a:prstGeom prst="rect">
            <a:avLst/>
          </a:prstGeom>
          <a:noFill/>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 calcmode="lin" valueType="num">
                                      <p:cBhvr>
                                        <p:cTn id="13"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7">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build="p"/>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p:cNvSpPr txBox="1"/>
          <p:nvPr/>
        </p:nvSpPr>
        <p:spPr>
          <a:xfrm>
            <a:off x="0" y="207258"/>
            <a:ext cx="9144000" cy="630942"/>
          </a:xfrm>
          <a:prstGeom prst="rect">
            <a:avLst/>
          </a:prstGeom>
          <a:noFill/>
        </p:spPr>
        <p:txBody>
          <a:bodyPr wrap="square" rtlCol="0">
            <a:spAutoFit/>
          </a:bodyPr>
          <a:lstStyle/>
          <a:p>
            <a:pPr algn="ctr"/>
            <a:r>
              <a:rPr lang="en-US" sz="3500" b="1" dirty="0">
                <a:solidFill>
                  <a:srgbClr val="FF0000"/>
                </a:solidFill>
                <a:latin typeface="Cooper Std Black" pitchFamily="18" charset="0"/>
                <a:cs typeface="Times New Roman" pitchFamily="18" charset="0"/>
              </a:rPr>
              <a:t>THE TEMPLE OF THE HOLY SPIRIT</a:t>
            </a:r>
          </a:p>
        </p:txBody>
      </p:sp>
      <p:sp>
        <p:nvSpPr>
          <p:cNvPr id="7" name="TextBox 6"/>
          <p:cNvSpPr txBox="1"/>
          <p:nvPr/>
        </p:nvSpPr>
        <p:spPr>
          <a:xfrm>
            <a:off x="152400" y="838200"/>
            <a:ext cx="5181600" cy="5863144"/>
          </a:xfrm>
          <a:prstGeom prst="rect">
            <a:avLst/>
          </a:prstGeom>
          <a:noFill/>
        </p:spPr>
        <p:txBody>
          <a:bodyPr wrap="square" rtlCol="0">
            <a:spAutoFit/>
          </a:bodyPr>
          <a:lstStyle/>
          <a:p>
            <a:pPr algn="just"/>
            <a:r>
              <a:rPr lang="en-US" sz="2500" dirty="0">
                <a:latin typeface="Arial Narrow" pitchFamily="34" charset="0"/>
                <a:cs typeface="Times New Roman" pitchFamily="18" charset="0"/>
              </a:rPr>
              <a:t>	The Second Vatican Council (The Church 4) teaches us that the Holy Spirit dwells in the Church and in the hearts of the faithful as in a temple. This teaching is based on the words of St. Paul in the first Corinthians: </a:t>
            </a:r>
            <a:r>
              <a:rPr lang="en-US" sz="2500" dirty="0">
                <a:solidFill>
                  <a:srgbClr val="FF00FF"/>
                </a:solidFill>
                <a:latin typeface="Arial Narrow" pitchFamily="34" charset="0"/>
                <a:cs typeface="Times New Roman" pitchFamily="18" charset="0"/>
              </a:rPr>
              <a:t>“Do you not know that you are God's temple and that God's Spirit dwells in you? If anyone destroys God's temple, God will destroy him. For God's temple is holy, and that temple you are” </a:t>
            </a:r>
            <a:r>
              <a:rPr lang="en-US" sz="2500" dirty="0">
                <a:latin typeface="Arial Narrow" pitchFamily="34" charset="0"/>
                <a:cs typeface="Times New Roman" pitchFamily="18" charset="0"/>
              </a:rPr>
              <a:t>(1 Cor. 3:16-17). </a:t>
            </a:r>
            <a:r>
              <a:rPr lang="en-US" sz="2500" dirty="0">
                <a:solidFill>
                  <a:srgbClr val="00B0F0"/>
                </a:solidFill>
                <a:latin typeface="Arial Narrow" pitchFamily="34" charset="0"/>
                <a:cs typeface="Times New Roman" pitchFamily="18" charset="0"/>
              </a:rPr>
              <a:t>We are God's temples, because, God's Spirit dwells in us. </a:t>
            </a:r>
            <a:r>
              <a:rPr lang="en-US" sz="2500" dirty="0">
                <a:latin typeface="Arial Narrow" pitchFamily="34" charset="0"/>
                <a:cs typeface="Times New Roman" pitchFamily="18" charset="0"/>
              </a:rPr>
              <a:t>We read in the scriptures how the risen Jesus gave his disciples the Holy Spirit by breathing on them (Jn. 20:22-23).</a:t>
            </a:r>
          </a:p>
        </p:txBody>
      </p:sp>
      <p:pic>
        <p:nvPicPr>
          <p:cNvPr id="3074" name="Picture 2" descr="C:\Users\user\Desktop\Bitmap in Page 28-33 (Lesson 4).cdr.jpg"/>
          <p:cNvPicPr>
            <a:picLocks noChangeAspect="1" noChangeArrowheads="1"/>
          </p:cNvPicPr>
          <p:nvPr/>
        </p:nvPicPr>
        <p:blipFill>
          <a:blip r:embed="rId2" cstate="print"/>
          <a:srcRect/>
          <a:stretch>
            <a:fillRect/>
          </a:stretch>
        </p:blipFill>
        <p:spPr bwMode="auto">
          <a:xfrm>
            <a:off x="5479993" y="990600"/>
            <a:ext cx="3664008" cy="5562600"/>
          </a:xfrm>
          <a:prstGeom prst="rect">
            <a:avLst/>
          </a:prstGeom>
          <a:noFill/>
        </p:spPr>
      </p:pic>
      <p:pic>
        <p:nvPicPr>
          <p:cNvPr id="5" name="Picture 2" descr="C:\Users\user\Desktop\doveshad.png"/>
          <p:cNvPicPr>
            <a:picLocks noChangeAspect="1" noChangeArrowheads="1"/>
          </p:cNvPicPr>
          <p:nvPr/>
        </p:nvPicPr>
        <p:blipFill>
          <a:blip r:embed="rId3" cstate="print"/>
          <a:srcRect/>
          <a:stretch>
            <a:fillRect/>
          </a:stretch>
        </p:blipFill>
        <p:spPr bwMode="auto">
          <a:xfrm>
            <a:off x="5791200" y="990600"/>
            <a:ext cx="2590800" cy="2097317"/>
          </a:xfrm>
          <a:prstGeom prst="rect">
            <a:avLst/>
          </a:prstGeom>
          <a:noFill/>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995</TotalTime>
  <Words>236</Words>
  <Application>Microsoft Office PowerPoint</Application>
  <PresentationFormat>On-screen Show (4:3)</PresentationFormat>
  <Paragraphs>55</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Trek</vt:lpstr>
      <vt:lpstr>CATECHETICAL TEXTBOOK SERIES OF THE SYRO - MALABAR CHURCH</vt:lpstr>
      <vt:lpstr>Slide 2</vt:lpstr>
      <vt:lpstr>Slide 3</vt:lpstr>
      <vt:lpstr>Slide 4</vt:lpstr>
      <vt:lpstr>Slide 5</vt:lpstr>
      <vt:lpstr>Slide 6</vt:lpstr>
      <vt:lpstr>Slide 7</vt:lpstr>
      <vt:lpstr>Slide 8</vt:lpstr>
      <vt:lpstr>Slide 9</vt:lpstr>
      <vt:lpstr>Slide 10</vt:lpstr>
      <vt:lpstr>Slide 11</vt:lpstr>
      <vt:lpstr>Slide 12</vt:lpstr>
      <vt:lpstr>Word of God:  to Read and  Meditate  </vt:lpstr>
      <vt:lpstr>Word of God to Remember </vt:lpstr>
      <vt:lpstr>Let us Pray</vt:lpstr>
      <vt:lpstr>My Resolution</vt:lpstr>
      <vt:lpstr>To Think with the Church</vt:lpstr>
      <vt:lpstr>To Know the Mother Church</vt:lpstr>
      <vt:lpstr>Questions</vt:lpstr>
      <vt:lpstr>Slide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portex8</dc:creator>
  <cp:lastModifiedBy>Administrator</cp:lastModifiedBy>
  <cp:revision>228</cp:revision>
  <dcterms:created xsi:type="dcterms:W3CDTF">2009-12-14T09:57:33Z</dcterms:created>
  <dcterms:modified xsi:type="dcterms:W3CDTF">2015-10-16T07:12:10Z</dcterms:modified>
</cp:coreProperties>
</file>